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495300" algn="l"/>
        <a:tab pos="990600" algn="l"/>
        <a:tab pos="1498600" algn="l"/>
        <a:tab pos="1993900" algn="l"/>
        <a:tab pos="2489200" algn="l"/>
        <a:tab pos="2997200" algn="l"/>
        <a:tab pos="3492500" algn="l"/>
        <a:tab pos="4000500" algn="l"/>
        <a:tab pos="4495800" algn="l"/>
        <a:tab pos="4991100" algn="l"/>
        <a:tab pos="5499100" algn="l"/>
        <a:tab pos="5994400" algn="l"/>
      </a:tabLst>
      <a:defRPr b="1" baseline="0" cap="none" i="0" spc="0" strike="noStrike" sz="3200" u="none" kumimoji="0" normalizeH="0">
        <a:ln>
          <a:noFill/>
        </a:ln>
        <a:solidFill>
          <a:srgbClr val="99A1AC"/>
        </a:solidFill>
        <a:effectLst/>
        <a:uFillTx/>
        <a:latin typeface="Optima"/>
        <a:ea typeface="Optima"/>
        <a:cs typeface="Optima"/>
        <a:sym typeface="Optima"/>
      </a:defRPr>
    </a:lvl1pPr>
    <a:lvl2pPr marL="0" marR="0" indent="228600" algn="ctr" defTabSz="642937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495300" algn="l"/>
        <a:tab pos="990600" algn="l"/>
        <a:tab pos="1498600" algn="l"/>
        <a:tab pos="1993900" algn="l"/>
        <a:tab pos="2489200" algn="l"/>
        <a:tab pos="2997200" algn="l"/>
        <a:tab pos="3492500" algn="l"/>
        <a:tab pos="4000500" algn="l"/>
        <a:tab pos="4495800" algn="l"/>
        <a:tab pos="4991100" algn="l"/>
        <a:tab pos="5499100" algn="l"/>
        <a:tab pos="5994400" algn="l"/>
      </a:tabLst>
      <a:defRPr b="1" baseline="0" cap="none" i="0" spc="0" strike="noStrike" sz="3200" u="none" kumimoji="0" normalizeH="0">
        <a:ln>
          <a:noFill/>
        </a:ln>
        <a:solidFill>
          <a:srgbClr val="99A1AC"/>
        </a:solidFill>
        <a:effectLst/>
        <a:uFillTx/>
        <a:latin typeface="Optima"/>
        <a:ea typeface="Optima"/>
        <a:cs typeface="Optima"/>
        <a:sym typeface="Optima"/>
      </a:defRPr>
    </a:lvl2pPr>
    <a:lvl3pPr marL="0" marR="0" indent="457200" algn="ctr" defTabSz="642937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495300" algn="l"/>
        <a:tab pos="990600" algn="l"/>
        <a:tab pos="1498600" algn="l"/>
        <a:tab pos="1993900" algn="l"/>
        <a:tab pos="2489200" algn="l"/>
        <a:tab pos="2997200" algn="l"/>
        <a:tab pos="3492500" algn="l"/>
        <a:tab pos="4000500" algn="l"/>
        <a:tab pos="4495800" algn="l"/>
        <a:tab pos="4991100" algn="l"/>
        <a:tab pos="5499100" algn="l"/>
        <a:tab pos="5994400" algn="l"/>
      </a:tabLst>
      <a:defRPr b="1" baseline="0" cap="none" i="0" spc="0" strike="noStrike" sz="3200" u="none" kumimoji="0" normalizeH="0">
        <a:ln>
          <a:noFill/>
        </a:ln>
        <a:solidFill>
          <a:srgbClr val="99A1AC"/>
        </a:solidFill>
        <a:effectLst/>
        <a:uFillTx/>
        <a:latin typeface="Optima"/>
        <a:ea typeface="Optima"/>
        <a:cs typeface="Optima"/>
        <a:sym typeface="Optima"/>
      </a:defRPr>
    </a:lvl3pPr>
    <a:lvl4pPr marL="0" marR="0" indent="685800" algn="ctr" defTabSz="642937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495300" algn="l"/>
        <a:tab pos="990600" algn="l"/>
        <a:tab pos="1498600" algn="l"/>
        <a:tab pos="1993900" algn="l"/>
        <a:tab pos="2489200" algn="l"/>
        <a:tab pos="2997200" algn="l"/>
        <a:tab pos="3492500" algn="l"/>
        <a:tab pos="4000500" algn="l"/>
        <a:tab pos="4495800" algn="l"/>
        <a:tab pos="4991100" algn="l"/>
        <a:tab pos="5499100" algn="l"/>
        <a:tab pos="5994400" algn="l"/>
      </a:tabLst>
      <a:defRPr b="1" baseline="0" cap="none" i="0" spc="0" strike="noStrike" sz="3200" u="none" kumimoji="0" normalizeH="0">
        <a:ln>
          <a:noFill/>
        </a:ln>
        <a:solidFill>
          <a:srgbClr val="99A1AC"/>
        </a:solidFill>
        <a:effectLst/>
        <a:uFillTx/>
        <a:latin typeface="Optima"/>
        <a:ea typeface="Optima"/>
        <a:cs typeface="Optima"/>
        <a:sym typeface="Optima"/>
      </a:defRPr>
    </a:lvl4pPr>
    <a:lvl5pPr marL="0" marR="0" indent="914400" algn="ctr" defTabSz="642937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495300" algn="l"/>
        <a:tab pos="990600" algn="l"/>
        <a:tab pos="1498600" algn="l"/>
        <a:tab pos="1993900" algn="l"/>
        <a:tab pos="2489200" algn="l"/>
        <a:tab pos="2997200" algn="l"/>
        <a:tab pos="3492500" algn="l"/>
        <a:tab pos="4000500" algn="l"/>
        <a:tab pos="4495800" algn="l"/>
        <a:tab pos="4991100" algn="l"/>
        <a:tab pos="5499100" algn="l"/>
        <a:tab pos="5994400" algn="l"/>
      </a:tabLst>
      <a:defRPr b="1" baseline="0" cap="none" i="0" spc="0" strike="noStrike" sz="3200" u="none" kumimoji="0" normalizeH="0">
        <a:ln>
          <a:noFill/>
        </a:ln>
        <a:solidFill>
          <a:srgbClr val="99A1AC"/>
        </a:solidFill>
        <a:effectLst/>
        <a:uFillTx/>
        <a:latin typeface="Optima"/>
        <a:ea typeface="Optima"/>
        <a:cs typeface="Optima"/>
        <a:sym typeface="Optima"/>
      </a:defRPr>
    </a:lvl5pPr>
    <a:lvl6pPr marL="0" marR="0" indent="1143000" algn="ctr" defTabSz="642937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495300" algn="l"/>
        <a:tab pos="990600" algn="l"/>
        <a:tab pos="1498600" algn="l"/>
        <a:tab pos="1993900" algn="l"/>
        <a:tab pos="2489200" algn="l"/>
        <a:tab pos="2997200" algn="l"/>
        <a:tab pos="3492500" algn="l"/>
        <a:tab pos="4000500" algn="l"/>
        <a:tab pos="4495800" algn="l"/>
        <a:tab pos="4991100" algn="l"/>
        <a:tab pos="5499100" algn="l"/>
        <a:tab pos="5994400" algn="l"/>
      </a:tabLst>
      <a:defRPr b="1" baseline="0" cap="none" i="0" spc="0" strike="noStrike" sz="3200" u="none" kumimoji="0" normalizeH="0">
        <a:ln>
          <a:noFill/>
        </a:ln>
        <a:solidFill>
          <a:srgbClr val="99A1AC"/>
        </a:solidFill>
        <a:effectLst/>
        <a:uFillTx/>
        <a:latin typeface="Optima"/>
        <a:ea typeface="Optima"/>
        <a:cs typeface="Optima"/>
        <a:sym typeface="Optima"/>
      </a:defRPr>
    </a:lvl6pPr>
    <a:lvl7pPr marL="0" marR="0" indent="1371600" algn="ctr" defTabSz="642937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495300" algn="l"/>
        <a:tab pos="990600" algn="l"/>
        <a:tab pos="1498600" algn="l"/>
        <a:tab pos="1993900" algn="l"/>
        <a:tab pos="2489200" algn="l"/>
        <a:tab pos="2997200" algn="l"/>
        <a:tab pos="3492500" algn="l"/>
        <a:tab pos="4000500" algn="l"/>
        <a:tab pos="4495800" algn="l"/>
        <a:tab pos="4991100" algn="l"/>
        <a:tab pos="5499100" algn="l"/>
        <a:tab pos="5994400" algn="l"/>
      </a:tabLst>
      <a:defRPr b="1" baseline="0" cap="none" i="0" spc="0" strike="noStrike" sz="3200" u="none" kumimoji="0" normalizeH="0">
        <a:ln>
          <a:noFill/>
        </a:ln>
        <a:solidFill>
          <a:srgbClr val="99A1AC"/>
        </a:solidFill>
        <a:effectLst/>
        <a:uFillTx/>
        <a:latin typeface="Optima"/>
        <a:ea typeface="Optima"/>
        <a:cs typeface="Optima"/>
        <a:sym typeface="Optima"/>
      </a:defRPr>
    </a:lvl7pPr>
    <a:lvl8pPr marL="0" marR="0" indent="1600200" algn="ctr" defTabSz="642937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495300" algn="l"/>
        <a:tab pos="990600" algn="l"/>
        <a:tab pos="1498600" algn="l"/>
        <a:tab pos="1993900" algn="l"/>
        <a:tab pos="2489200" algn="l"/>
        <a:tab pos="2997200" algn="l"/>
        <a:tab pos="3492500" algn="l"/>
        <a:tab pos="4000500" algn="l"/>
        <a:tab pos="4495800" algn="l"/>
        <a:tab pos="4991100" algn="l"/>
        <a:tab pos="5499100" algn="l"/>
        <a:tab pos="5994400" algn="l"/>
      </a:tabLst>
      <a:defRPr b="1" baseline="0" cap="none" i="0" spc="0" strike="noStrike" sz="3200" u="none" kumimoji="0" normalizeH="0">
        <a:ln>
          <a:noFill/>
        </a:ln>
        <a:solidFill>
          <a:srgbClr val="99A1AC"/>
        </a:solidFill>
        <a:effectLst/>
        <a:uFillTx/>
        <a:latin typeface="Optima"/>
        <a:ea typeface="Optima"/>
        <a:cs typeface="Optima"/>
        <a:sym typeface="Optima"/>
      </a:defRPr>
    </a:lvl8pPr>
    <a:lvl9pPr marL="0" marR="0" indent="1828800" algn="ctr" defTabSz="642937" rtl="0" fontAlgn="auto" latinLnBrk="0" hangingPunct="0">
      <a:lnSpc>
        <a:spcPts val="3800"/>
      </a:lnSpc>
      <a:spcBef>
        <a:spcPts val="0"/>
      </a:spcBef>
      <a:spcAft>
        <a:spcPts val="0"/>
      </a:spcAft>
      <a:buClrTx/>
      <a:buSzTx/>
      <a:buFontTx/>
      <a:buNone/>
      <a:tabLst>
        <a:tab pos="495300" algn="l"/>
        <a:tab pos="990600" algn="l"/>
        <a:tab pos="1498600" algn="l"/>
        <a:tab pos="1993900" algn="l"/>
        <a:tab pos="2489200" algn="l"/>
        <a:tab pos="2997200" algn="l"/>
        <a:tab pos="3492500" algn="l"/>
        <a:tab pos="4000500" algn="l"/>
        <a:tab pos="4495800" algn="l"/>
        <a:tab pos="4991100" algn="l"/>
        <a:tab pos="5499100" algn="l"/>
        <a:tab pos="5994400" algn="l"/>
      </a:tabLst>
      <a:defRPr b="1" baseline="0" cap="none" i="0" spc="0" strike="noStrike" sz="3200" u="none" kumimoji="0" normalizeH="0">
        <a:ln>
          <a:noFill/>
        </a:ln>
        <a:solidFill>
          <a:srgbClr val="99A1AC"/>
        </a:solidFill>
        <a:effectLst/>
        <a:uFillTx/>
        <a:latin typeface="Optima"/>
        <a:ea typeface="Optima"/>
        <a:cs typeface="Optima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 Calcul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e du titre"/>
          <p:cNvSpPr txBox="1"/>
          <p:nvPr>
            <p:ph type="title"/>
          </p:nvPr>
        </p:nvSpPr>
        <p:spPr>
          <a:xfrm>
            <a:off x="8755752" y="-74750"/>
            <a:ext cx="15269767" cy="1428751"/>
          </a:xfrm>
          <a:prstGeom prst="rect">
            <a:avLst/>
          </a:prstGeom>
          <a:effectLst>
            <a:outerShdw sx="100000" sy="100000" kx="0" ky="0" algn="b" rotWithShape="0" blurRad="25400" dist="25400" dir="270000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/>
          <a:p>
            <a:pPr/>
            <a:r>
              <a:t>Texte du titre</a:t>
            </a:r>
          </a:p>
        </p:txBody>
      </p:sp>
      <p:sp>
        <p:nvSpPr>
          <p:cNvPr id="118" name="Texte niveau 1…"/>
          <p:cNvSpPr txBox="1"/>
          <p:nvPr>
            <p:ph type="body" idx="1"/>
          </p:nvPr>
        </p:nvSpPr>
        <p:spPr>
          <a:xfrm>
            <a:off x="5280421" y="2232421"/>
            <a:ext cx="15269767" cy="11215689"/>
          </a:xfrm>
          <a:prstGeom prst="rect">
            <a:avLst/>
          </a:prstGeom>
        </p:spPr>
        <p:txBody>
          <a:bodyPr>
            <a:noAutofit/>
          </a:bodyPr>
          <a:lstStyle>
            <a:lvl1pPr marL="732381" indent="-732381" defTabSz="642937">
              <a:lnSpc>
                <a:spcPts val="3800"/>
              </a:lnSpc>
              <a:spcBef>
                <a:spcPts val="1100"/>
              </a:spcBef>
              <a:buClr>
                <a:srgbClr val="000000"/>
              </a:buClr>
              <a:buSzPct val="141120"/>
              <a:buFont typeface="Gill Sans"/>
              <a:buBlip>
                <a:blip r:embed="rId3"/>
              </a:buBlip>
              <a:tabLst>
                <a:tab pos="1066800" algn="l"/>
              </a:tabLst>
              <a:defRPr sz="32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  <a:lvl2pPr marL="1117603" indent="-508003" defTabSz="642937">
              <a:lnSpc>
                <a:spcPts val="3800"/>
              </a:lnSpc>
              <a:spcBef>
                <a:spcPts val="11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1765300" algn="l"/>
              </a:tabLst>
              <a:defRPr sz="32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2pPr>
            <a:lvl3pPr marL="1488679" indent="-409179" defTabSz="642937">
              <a:lnSpc>
                <a:spcPts val="3300"/>
              </a:lnSpc>
              <a:spcBef>
                <a:spcPts val="1100"/>
              </a:spcBef>
              <a:buClr>
                <a:srgbClr val="000000"/>
              </a:buClr>
              <a:buSzPct val="61425"/>
              <a:buFont typeface="Gill Sans"/>
              <a:buBlip>
                <a:blip r:embed="rId4"/>
              </a:buBlip>
              <a:tabLst>
                <a:tab pos="2311400" algn="l"/>
              </a:tabLst>
              <a:defRPr i="1" sz="2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3pPr>
            <a:lvl4pPr marL="1963659" indent="-426959" defTabSz="642937">
              <a:lnSpc>
                <a:spcPts val="3300"/>
              </a:lnSpc>
              <a:spcBef>
                <a:spcPts val="1100"/>
              </a:spcBef>
              <a:buClr>
                <a:srgbClr val="000000"/>
              </a:buClr>
              <a:buSzPct val="61425"/>
              <a:buFont typeface="Gill Sans"/>
              <a:buBlip>
                <a:blip r:embed="rId4"/>
              </a:buBlip>
              <a:tabLst>
                <a:tab pos="2959100" algn="l"/>
              </a:tabLst>
              <a:defRPr i="1" sz="2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4pPr>
            <a:lvl5pPr marL="2428479" indent="-409179" defTabSz="642937">
              <a:lnSpc>
                <a:spcPts val="3300"/>
              </a:lnSpc>
              <a:spcBef>
                <a:spcPts val="1100"/>
              </a:spcBef>
              <a:buClr>
                <a:srgbClr val="000000"/>
              </a:buClr>
              <a:buSzPct val="61425"/>
              <a:buFont typeface="Gill Sans"/>
              <a:buBlip>
                <a:blip r:embed="rId4"/>
              </a:buBlip>
              <a:tabLst>
                <a:tab pos="3632200" algn="l"/>
              </a:tabLst>
              <a:defRPr i="1" sz="2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xfrm>
            <a:off x="23665546" y="13080009"/>
            <a:ext cx="571774" cy="592300"/>
          </a:xfrm>
          <a:prstGeom prst="rect">
            <a:avLst/>
          </a:prstGeom>
        </p:spPr>
        <p:txBody>
          <a:bodyPr lIns="53578" tIns="53578" rIns="53578" bIns="53578"/>
          <a:lstStyle>
            <a:lvl1pPr defTabSz="642937">
              <a:lnSpc>
                <a:spcPts val="3800"/>
              </a:lnSpc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b="1" sz="3200">
                <a:solidFill>
                  <a:srgbClr val="99A1AC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utlin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du titre"/>
          <p:cNvSpPr txBox="1"/>
          <p:nvPr>
            <p:ph type="title"/>
          </p:nvPr>
        </p:nvSpPr>
        <p:spPr>
          <a:xfrm>
            <a:off x="3744515" y="607218"/>
            <a:ext cx="16805673" cy="3732611"/>
          </a:xfrm>
          <a:prstGeom prst="rect">
            <a:avLst/>
          </a:prstGeom>
          <a:effectLst>
            <a:outerShdw sx="100000" sy="100000" kx="0" ky="0" algn="b" rotWithShape="0" blurRad="50800" dist="25400" dir="2700000">
              <a:srgbClr val="000000">
                <a:alpha val="75000"/>
              </a:srgbClr>
            </a:outerShdw>
          </a:effectLst>
        </p:spPr>
        <p:txBody>
          <a:bodyPr anchor="b">
            <a:noAutofit/>
          </a:bodyPr>
          <a:lstStyle>
            <a:lvl1pPr>
              <a:lnSpc>
                <a:spcPts val="12400"/>
              </a:lnSpc>
              <a:defRPr sz="104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7" name="Texte niveau 1…"/>
          <p:cNvSpPr txBox="1"/>
          <p:nvPr>
            <p:ph type="body" sz="half" idx="1"/>
          </p:nvPr>
        </p:nvSpPr>
        <p:spPr>
          <a:xfrm>
            <a:off x="5494734" y="4554140"/>
            <a:ext cx="15055454" cy="8376048"/>
          </a:xfrm>
          <a:prstGeom prst="rect">
            <a:avLst/>
          </a:prstGeom>
        </p:spPr>
        <p:txBody>
          <a:bodyPr>
            <a:noAutofit/>
          </a:bodyPr>
          <a:lstStyle>
            <a:lvl1pPr marL="747029" indent="-747029" defTabSz="642937">
              <a:lnSpc>
                <a:spcPts val="4000"/>
              </a:lnSpc>
              <a:spcBef>
                <a:spcPts val="1100"/>
              </a:spcBef>
              <a:buSzPct val="100000"/>
              <a:buAutoNum type="arabicPeriod" startAt="1"/>
              <a:tabLst>
                <a:tab pos="1066800" algn="l"/>
              </a:tabLst>
              <a:defRPr sz="34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  <a:lvl2pPr marL="1127763" indent="-518163" defTabSz="642937">
              <a:lnSpc>
                <a:spcPts val="4000"/>
              </a:lnSpc>
              <a:spcBef>
                <a:spcPts val="1100"/>
              </a:spcBef>
              <a:buSzPct val="100000"/>
              <a:buAutoNum type="arabicPeriod" startAt="1"/>
              <a:tabLst>
                <a:tab pos="1765300" algn="l"/>
              </a:tabLst>
              <a:defRPr sz="34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2pPr>
            <a:lvl3pPr marL="1469194" indent="-389694" defTabSz="642937">
              <a:lnSpc>
                <a:spcPts val="3300"/>
              </a:lnSpc>
              <a:spcBef>
                <a:spcPts val="1100"/>
              </a:spcBef>
              <a:buSzPct val="100000"/>
              <a:buAutoNum type="arabicPeriod" startAt="1"/>
              <a:tabLst>
                <a:tab pos="2311400" algn="l"/>
              </a:tabLst>
              <a:defRPr i="1" sz="2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3pPr>
            <a:lvl4pPr marL="1943328" indent="-406628" defTabSz="642937">
              <a:lnSpc>
                <a:spcPts val="3300"/>
              </a:lnSpc>
              <a:spcBef>
                <a:spcPts val="1100"/>
              </a:spcBef>
              <a:buSzPct val="100000"/>
              <a:buAutoNum type="arabicPeriod" startAt="1"/>
              <a:tabLst>
                <a:tab pos="2959100" algn="l"/>
              </a:tabLst>
              <a:defRPr i="1" sz="2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4pPr>
            <a:lvl5pPr marL="2408994" indent="-389694" defTabSz="642937">
              <a:lnSpc>
                <a:spcPts val="3300"/>
              </a:lnSpc>
              <a:spcBef>
                <a:spcPts val="1100"/>
              </a:spcBef>
              <a:buSzPct val="100000"/>
              <a:buAutoNum type="arabicPeriod" startAt="1"/>
              <a:tabLst>
                <a:tab pos="3632200" algn="l"/>
              </a:tabLst>
              <a:defRPr i="1" sz="2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xfrm>
            <a:off x="20425035" y="12939117"/>
            <a:ext cx="571774" cy="592299"/>
          </a:xfrm>
          <a:prstGeom prst="rect">
            <a:avLst/>
          </a:prstGeom>
        </p:spPr>
        <p:txBody>
          <a:bodyPr lIns="53578" tIns="53578" rIns="53578" bIns="53578"/>
          <a:lstStyle>
            <a:lvl1pPr defTabSz="642937">
              <a:lnSpc>
                <a:spcPts val="3800"/>
              </a:lnSpc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b="1" sz="3200">
                <a:solidFill>
                  <a:srgbClr val="99A1AC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sous-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e du titre"/>
          <p:cNvSpPr txBox="1"/>
          <p:nvPr>
            <p:ph type="title"/>
          </p:nvPr>
        </p:nvSpPr>
        <p:spPr>
          <a:xfrm>
            <a:off x="5048250" y="4411265"/>
            <a:ext cx="14287500" cy="3500439"/>
          </a:xfrm>
          <a:prstGeom prst="rect">
            <a:avLst/>
          </a:prstGeom>
          <a:effectLst>
            <a:outerShdw sx="100000" sy="100000" kx="0" ky="0" algn="b" rotWithShape="0" blurRad="25400" dist="25400" dir="2700000">
              <a:srgbClr val="000000">
                <a:alpha val="75000"/>
              </a:srgbClr>
            </a:outerShdw>
          </a:effectLst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defRPr sz="5000"/>
            </a:lvl1pPr>
          </a:lstStyle>
          <a:p>
            <a:pPr/>
            <a:r>
              <a:t>Texte du titre</a:t>
            </a:r>
          </a:p>
        </p:txBody>
      </p:sp>
      <p:sp>
        <p:nvSpPr>
          <p:cNvPr id="136" name="Texte niveau 1…"/>
          <p:cNvSpPr txBox="1"/>
          <p:nvPr>
            <p:ph type="body" sz="quarter" idx="1"/>
          </p:nvPr>
        </p:nvSpPr>
        <p:spPr>
          <a:xfrm>
            <a:off x="5048250" y="9197578"/>
            <a:ext cx="14287500" cy="3732610"/>
          </a:xfrm>
          <a:prstGeom prst="rect">
            <a:avLst/>
          </a:prstGeom>
          <a:effectLst>
            <a:outerShdw sx="100000" sy="100000" kx="0" ky="0" algn="b" rotWithShape="0" blurRad="12700" dist="12700" dir="2700000">
              <a:srgbClr val="000000">
                <a:alpha val="75000"/>
              </a:srgbClr>
            </a:outerShdw>
          </a:effectLst>
        </p:spPr>
        <p:txBody>
          <a:bodyPr anchor="t">
            <a:noAutofit/>
          </a:bodyPr>
          <a:lstStyle>
            <a:lvl1pPr marL="0" indent="0" algn="ctr" defTabSz="642937">
              <a:lnSpc>
                <a:spcPts val="8200"/>
              </a:lnSpc>
              <a:spcBef>
                <a:spcPts val="200"/>
              </a:spcBef>
              <a:buSzTx/>
              <a:buNone/>
              <a:tabLst>
                <a:tab pos="1714500" algn="l"/>
              </a:tabLst>
              <a:defRPr b="1" sz="3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1pPr>
            <a:lvl2pPr marL="0" indent="0" algn="ctr" defTabSz="642937">
              <a:lnSpc>
                <a:spcPts val="3800"/>
              </a:lnSpc>
              <a:spcBef>
                <a:spcPts val="200"/>
              </a:spcBef>
              <a:buSzTx/>
              <a:buNone/>
              <a:tabLst>
                <a:tab pos="1714500" algn="l"/>
              </a:tabLst>
              <a:defRPr sz="32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2pPr>
            <a:lvl3pPr marL="0" indent="0" algn="ctr" defTabSz="642937">
              <a:lnSpc>
                <a:spcPts val="3800"/>
              </a:lnSpc>
              <a:spcBef>
                <a:spcPts val="200"/>
              </a:spcBef>
              <a:buSzTx/>
              <a:buNone/>
              <a:tabLst>
                <a:tab pos="1714500" algn="l"/>
              </a:tabLst>
              <a:defRPr sz="32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3pPr>
            <a:lvl4pPr marL="0" indent="0" algn="ctr" defTabSz="642937">
              <a:lnSpc>
                <a:spcPts val="3800"/>
              </a:lnSpc>
              <a:spcBef>
                <a:spcPts val="200"/>
              </a:spcBef>
              <a:buSzTx/>
              <a:buNone/>
              <a:tabLst>
                <a:tab pos="1714500" algn="l"/>
              </a:tabLst>
              <a:defRPr sz="32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4pPr>
            <a:lvl5pPr marL="0" indent="0" algn="ctr" defTabSz="642937">
              <a:lnSpc>
                <a:spcPts val="3800"/>
              </a:lnSpc>
              <a:spcBef>
                <a:spcPts val="200"/>
              </a:spcBef>
              <a:buSzTx/>
              <a:buNone/>
              <a:tabLst>
                <a:tab pos="1714500" algn="l"/>
              </a:tabLst>
              <a:defRPr sz="32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xfrm>
            <a:off x="20300019" y="12939117"/>
            <a:ext cx="571774" cy="592299"/>
          </a:xfrm>
          <a:prstGeom prst="rect">
            <a:avLst/>
          </a:prstGeom>
          <a:effectLst>
            <a:outerShdw sx="100000" sy="100000" kx="0" ky="0" algn="b" rotWithShape="0" blurRad="63500" dist="50800" dir="2220000">
              <a:srgbClr val="000000">
                <a:alpha val="75000"/>
              </a:srgbClr>
            </a:outerShdw>
          </a:effectLst>
        </p:spPr>
        <p:txBody>
          <a:bodyPr lIns="53578" tIns="53578" rIns="53578" bIns="53578"/>
          <a:lstStyle>
            <a:lvl1pPr defTabSz="642937">
              <a:lnSpc>
                <a:spcPts val="3800"/>
              </a:lnSpc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 Calcul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e du titre"/>
          <p:cNvSpPr txBox="1"/>
          <p:nvPr>
            <p:ph type="title"/>
          </p:nvPr>
        </p:nvSpPr>
        <p:spPr>
          <a:xfrm>
            <a:off x="5280421" y="535781"/>
            <a:ext cx="15269767" cy="1428751"/>
          </a:xfrm>
          <a:prstGeom prst="rect">
            <a:avLst/>
          </a:prstGeom>
          <a:effectLst>
            <a:outerShdw sx="100000" sy="100000" kx="0" ky="0" algn="b" rotWithShape="0" blurRad="25400" dist="25400" dir="270000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/>
          <a:p>
            <a:pPr/>
            <a:r>
              <a:t>Texte du titre</a:t>
            </a:r>
          </a:p>
        </p:txBody>
      </p:sp>
      <p:sp>
        <p:nvSpPr>
          <p:cNvPr id="145" name="Texte niveau 1…"/>
          <p:cNvSpPr txBox="1"/>
          <p:nvPr>
            <p:ph type="body" idx="1"/>
          </p:nvPr>
        </p:nvSpPr>
        <p:spPr>
          <a:xfrm>
            <a:off x="5280421" y="2232421"/>
            <a:ext cx="15269767" cy="11215689"/>
          </a:xfrm>
          <a:prstGeom prst="rect">
            <a:avLst/>
          </a:prstGeom>
        </p:spPr>
        <p:txBody>
          <a:bodyPr>
            <a:noAutofit/>
          </a:bodyPr>
          <a:lstStyle>
            <a:lvl1pPr marL="732381" indent="-732381" defTabSz="642937">
              <a:lnSpc>
                <a:spcPts val="3800"/>
              </a:lnSpc>
              <a:spcBef>
                <a:spcPts val="1100"/>
              </a:spcBef>
              <a:buClr>
                <a:srgbClr val="000000"/>
              </a:buClr>
              <a:buSzPct val="141120"/>
              <a:buFont typeface="Gill Sans"/>
              <a:buBlip>
                <a:blip r:embed="rId3"/>
              </a:buBlip>
              <a:tabLst>
                <a:tab pos="1066800" algn="l"/>
              </a:tabLst>
              <a:defRPr sz="32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  <a:lvl2pPr marL="1117603" indent="-508003" defTabSz="642937">
              <a:lnSpc>
                <a:spcPts val="3800"/>
              </a:lnSpc>
              <a:spcBef>
                <a:spcPts val="11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1765300" algn="l"/>
              </a:tabLst>
              <a:defRPr sz="32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2pPr>
            <a:lvl3pPr marL="1488679" indent="-409179" defTabSz="642937">
              <a:lnSpc>
                <a:spcPts val="3300"/>
              </a:lnSpc>
              <a:spcBef>
                <a:spcPts val="1100"/>
              </a:spcBef>
              <a:buClr>
                <a:srgbClr val="000000"/>
              </a:buClr>
              <a:buSzPct val="61425"/>
              <a:buFont typeface="Gill Sans"/>
              <a:buBlip>
                <a:blip r:embed="rId4"/>
              </a:buBlip>
              <a:tabLst>
                <a:tab pos="2311400" algn="l"/>
              </a:tabLst>
              <a:defRPr i="1" sz="2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3pPr>
            <a:lvl4pPr marL="1963659" indent="-426959" defTabSz="642937">
              <a:lnSpc>
                <a:spcPts val="3300"/>
              </a:lnSpc>
              <a:spcBef>
                <a:spcPts val="1100"/>
              </a:spcBef>
              <a:buClr>
                <a:srgbClr val="000000"/>
              </a:buClr>
              <a:buSzPct val="61425"/>
              <a:buFont typeface="Gill Sans"/>
              <a:buBlip>
                <a:blip r:embed="rId4"/>
              </a:buBlip>
              <a:tabLst>
                <a:tab pos="2959100" algn="l"/>
              </a:tabLst>
              <a:defRPr i="1" sz="2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4pPr>
            <a:lvl5pPr marL="2428479" indent="-409179" defTabSz="642937">
              <a:lnSpc>
                <a:spcPts val="3300"/>
              </a:lnSpc>
              <a:spcBef>
                <a:spcPts val="1100"/>
              </a:spcBef>
              <a:buClr>
                <a:srgbClr val="000000"/>
              </a:buClr>
              <a:buSzPct val="61425"/>
              <a:buFont typeface="Gill Sans"/>
              <a:buBlip>
                <a:blip r:embed="rId4"/>
              </a:buBlip>
              <a:tabLst>
                <a:tab pos="3632200" algn="l"/>
              </a:tabLst>
              <a:defRPr i="1" sz="2800">
                <a:solidFill>
                  <a:srgbClr val="486383"/>
                </a:solidFill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6" name="Numéro de diapositive"/>
          <p:cNvSpPr txBox="1"/>
          <p:nvPr>
            <p:ph type="sldNum" sz="quarter" idx="2"/>
          </p:nvPr>
        </p:nvSpPr>
        <p:spPr>
          <a:xfrm>
            <a:off x="20425035" y="12939117"/>
            <a:ext cx="571774" cy="592299"/>
          </a:xfrm>
          <a:prstGeom prst="rect">
            <a:avLst/>
          </a:prstGeom>
        </p:spPr>
        <p:txBody>
          <a:bodyPr lIns="53578" tIns="53578" rIns="53578" bIns="53578"/>
          <a:lstStyle>
            <a:lvl1pPr defTabSz="642937">
              <a:lnSpc>
                <a:spcPts val="3800"/>
              </a:lnSpc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b="1" sz="3200">
                <a:solidFill>
                  <a:srgbClr val="99A1AC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defTabSz="821531">
              <a:lnSpc>
                <a:spcPct val="100000"/>
              </a:lnSpc>
              <a:tabLst/>
              <a:defRPr b="0"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r" defTabSz="642937" rtl="0" latinLnBrk="0">
        <a:lnSpc>
          <a:spcPts val="67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1714500" algn="l"/>
        </a:tabLst>
        <a:defRPr b="0" baseline="0" cap="none" i="0" spc="0" strike="noStrike" sz="5600" u="none">
          <a:solidFill>
            <a:srgbClr val="486383"/>
          </a:solidFill>
          <a:uFillTx/>
          <a:latin typeface="+mj-lt"/>
          <a:ea typeface="+mj-ea"/>
          <a:cs typeface="+mj-cs"/>
          <a:sym typeface="Optima ExtraBlack"/>
        </a:defRPr>
      </a:lvl1pPr>
      <a:lvl2pPr marL="0" marR="0" indent="0" algn="r" defTabSz="642937" rtl="0" latinLnBrk="0">
        <a:lnSpc>
          <a:spcPts val="67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1714500" algn="l"/>
        </a:tabLst>
        <a:defRPr b="0" baseline="0" cap="none" i="0" spc="0" strike="noStrike" sz="5600" u="none">
          <a:solidFill>
            <a:srgbClr val="486383"/>
          </a:solidFill>
          <a:uFillTx/>
          <a:latin typeface="+mj-lt"/>
          <a:ea typeface="+mj-ea"/>
          <a:cs typeface="+mj-cs"/>
          <a:sym typeface="Optima ExtraBlack"/>
        </a:defRPr>
      </a:lvl2pPr>
      <a:lvl3pPr marL="0" marR="0" indent="0" algn="r" defTabSz="642937" rtl="0" latinLnBrk="0">
        <a:lnSpc>
          <a:spcPts val="67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1714500" algn="l"/>
        </a:tabLst>
        <a:defRPr b="0" baseline="0" cap="none" i="0" spc="0" strike="noStrike" sz="5600" u="none">
          <a:solidFill>
            <a:srgbClr val="486383"/>
          </a:solidFill>
          <a:uFillTx/>
          <a:latin typeface="+mj-lt"/>
          <a:ea typeface="+mj-ea"/>
          <a:cs typeface="+mj-cs"/>
          <a:sym typeface="Optima ExtraBlack"/>
        </a:defRPr>
      </a:lvl3pPr>
      <a:lvl4pPr marL="0" marR="0" indent="0" algn="r" defTabSz="642937" rtl="0" latinLnBrk="0">
        <a:lnSpc>
          <a:spcPts val="67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1714500" algn="l"/>
        </a:tabLst>
        <a:defRPr b="0" baseline="0" cap="none" i="0" spc="0" strike="noStrike" sz="5600" u="none">
          <a:solidFill>
            <a:srgbClr val="486383"/>
          </a:solidFill>
          <a:uFillTx/>
          <a:latin typeface="+mj-lt"/>
          <a:ea typeface="+mj-ea"/>
          <a:cs typeface="+mj-cs"/>
          <a:sym typeface="Optima ExtraBlack"/>
        </a:defRPr>
      </a:lvl4pPr>
      <a:lvl5pPr marL="0" marR="0" indent="0" algn="r" defTabSz="642937" rtl="0" latinLnBrk="0">
        <a:lnSpc>
          <a:spcPts val="67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1714500" algn="l"/>
        </a:tabLst>
        <a:defRPr b="0" baseline="0" cap="none" i="0" spc="0" strike="noStrike" sz="5600" u="none">
          <a:solidFill>
            <a:srgbClr val="486383"/>
          </a:solidFill>
          <a:uFillTx/>
          <a:latin typeface="+mj-lt"/>
          <a:ea typeface="+mj-ea"/>
          <a:cs typeface="+mj-cs"/>
          <a:sym typeface="Optima ExtraBlack"/>
        </a:defRPr>
      </a:lvl5pPr>
      <a:lvl6pPr marL="0" marR="0" indent="0" algn="r" defTabSz="642937" rtl="0" latinLnBrk="0">
        <a:lnSpc>
          <a:spcPts val="67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1714500" algn="l"/>
        </a:tabLst>
        <a:defRPr b="0" baseline="0" cap="none" i="0" spc="0" strike="noStrike" sz="5600" u="none">
          <a:solidFill>
            <a:srgbClr val="486383"/>
          </a:solidFill>
          <a:uFillTx/>
          <a:latin typeface="+mj-lt"/>
          <a:ea typeface="+mj-ea"/>
          <a:cs typeface="+mj-cs"/>
          <a:sym typeface="Optima ExtraBlack"/>
        </a:defRPr>
      </a:lvl6pPr>
      <a:lvl7pPr marL="0" marR="0" indent="0" algn="r" defTabSz="642937" rtl="0" latinLnBrk="0">
        <a:lnSpc>
          <a:spcPts val="67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1714500" algn="l"/>
        </a:tabLst>
        <a:defRPr b="0" baseline="0" cap="none" i="0" spc="0" strike="noStrike" sz="5600" u="none">
          <a:solidFill>
            <a:srgbClr val="486383"/>
          </a:solidFill>
          <a:uFillTx/>
          <a:latin typeface="+mj-lt"/>
          <a:ea typeface="+mj-ea"/>
          <a:cs typeface="+mj-cs"/>
          <a:sym typeface="Optima ExtraBlack"/>
        </a:defRPr>
      </a:lvl7pPr>
      <a:lvl8pPr marL="0" marR="0" indent="0" algn="r" defTabSz="642937" rtl="0" latinLnBrk="0">
        <a:lnSpc>
          <a:spcPts val="67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1714500" algn="l"/>
        </a:tabLst>
        <a:defRPr b="0" baseline="0" cap="none" i="0" spc="0" strike="noStrike" sz="5600" u="none">
          <a:solidFill>
            <a:srgbClr val="486383"/>
          </a:solidFill>
          <a:uFillTx/>
          <a:latin typeface="+mj-lt"/>
          <a:ea typeface="+mj-ea"/>
          <a:cs typeface="+mj-cs"/>
          <a:sym typeface="Optima ExtraBlack"/>
        </a:defRPr>
      </a:lvl8pPr>
      <a:lvl9pPr marL="0" marR="0" indent="0" algn="r" defTabSz="642937" rtl="0" latinLnBrk="0">
        <a:lnSpc>
          <a:spcPts val="6700"/>
        </a:lnSpc>
        <a:spcBef>
          <a:spcPts val="200"/>
        </a:spcBef>
        <a:spcAft>
          <a:spcPts val="0"/>
        </a:spcAft>
        <a:buClrTx/>
        <a:buSzTx/>
        <a:buFontTx/>
        <a:buNone/>
        <a:tabLst>
          <a:tab pos="1714500" algn="l"/>
        </a:tabLst>
        <a:defRPr b="0" baseline="0" cap="none" i="0" spc="0" strike="noStrike" sz="5600" u="none">
          <a:solidFill>
            <a:srgbClr val="486383"/>
          </a:solidFill>
          <a:uFillTx/>
          <a:latin typeface="+mj-lt"/>
          <a:ea typeface="+mj-ea"/>
          <a:cs typeface="+mj-cs"/>
          <a:sym typeface="Optima ExtraBlack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2.tif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4.tif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.png"/><Relationship Id="rId8" Type="http://schemas.openxmlformats.org/officeDocument/2006/relationships/image" Target="../media/image4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.tif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Relationship Id="rId3" Type="http://schemas.openxmlformats.org/officeDocument/2006/relationships/image" Target="../media/image2.png"/><Relationship Id="rId4" Type="http://schemas.openxmlformats.org/officeDocument/2006/relationships/image" Target="../media/image4.tif"/><Relationship Id="rId5" Type="http://schemas.openxmlformats.org/officeDocument/2006/relationships/image" Target="../media/image65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4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4.tif"/><Relationship Id="rId7" Type="http://schemas.openxmlformats.org/officeDocument/2006/relationships/image" Target="../media/image6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4.png"/><Relationship Id="rId4" Type="http://schemas.openxmlformats.org/officeDocument/2006/relationships/image" Target="../media/image4.tif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.tif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2.tif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2.tif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2.tif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mparison of forward Uncertainty Quantification methods"/>
          <p:cNvSpPr txBox="1"/>
          <p:nvPr>
            <p:ph type="title"/>
          </p:nvPr>
        </p:nvSpPr>
        <p:spPr>
          <a:xfrm>
            <a:off x="5048250" y="3966250"/>
            <a:ext cx="14287500" cy="2331014"/>
          </a:xfrm>
          <a:prstGeom prst="rect">
            <a:avLst/>
          </a:prstGeom>
          <a:effectLst/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pPr/>
            <a:r>
              <a:t>Comparison of forward Uncertainty Quantification methods </a:t>
            </a:r>
          </a:p>
        </p:txBody>
      </p:sp>
      <p:sp>
        <p:nvSpPr>
          <p:cNvPr id="156" name="Monday, March 23"/>
          <p:cNvSpPr txBox="1"/>
          <p:nvPr/>
        </p:nvSpPr>
        <p:spPr>
          <a:xfrm>
            <a:off x="5169639" y="11748482"/>
            <a:ext cx="14287501" cy="78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>
              <a:spcBef>
                <a:spcPts val="200"/>
              </a:spcBef>
              <a:tabLst>
                <a:tab pos="1714500" algn="l"/>
              </a:tabLst>
              <a:defRPr b="0">
                <a:solidFill>
                  <a:srgbClr val="486383"/>
                </a:solidFill>
              </a:defRPr>
            </a:pPr>
            <a:r>
              <a:t>Monday, March 23</a:t>
            </a:r>
          </a:p>
          <a:p>
            <a:pPr>
              <a:lnSpc>
                <a:spcPts val="4300"/>
              </a:lnSpc>
              <a:spcBef>
                <a:spcPts val="200"/>
              </a:spcBef>
              <a:tabLst>
                <a:tab pos="1714500" algn="l"/>
              </a:tabLst>
              <a:defRPr sz="3600">
                <a:solidFill>
                  <a:srgbClr val="486383"/>
                </a:solidFill>
              </a:defRPr>
            </a:pPr>
          </a:p>
          <a:p>
            <a:pPr>
              <a:lnSpc>
                <a:spcPts val="4300"/>
              </a:lnSpc>
              <a:spcBef>
                <a:spcPts val="200"/>
              </a:spcBef>
              <a:tabLst>
                <a:tab pos="1714500" algn="l"/>
              </a:tabLst>
              <a:defRPr sz="3600">
                <a:solidFill>
                  <a:srgbClr val="486383"/>
                </a:solidFill>
              </a:defRPr>
            </a:pPr>
          </a:p>
        </p:txBody>
      </p:sp>
      <p:sp>
        <p:nvSpPr>
          <p:cNvPr id="157" name="Paul-Baptiste Rubio, Tianxiang Su, Muhannad Abuhaikal and Youssef Marzouk"/>
          <p:cNvSpPr txBox="1"/>
          <p:nvPr/>
        </p:nvSpPr>
        <p:spPr>
          <a:xfrm>
            <a:off x="3045039" y="7948678"/>
            <a:ext cx="20023256" cy="78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>
              <a:lnSpc>
                <a:spcPts val="4300"/>
              </a:lnSpc>
              <a:spcBef>
                <a:spcPts val="200"/>
              </a:spcBef>
              <a:tabLst>
                <a:tab pos="1714500" algn="l"/>
              </a:tabLst>
              <a:defRPr b="0" sz="3600">
                <a:solidFill>
                  <a:srgbClr val="486383"/>
                </a:solidFill>
              </a:defRPr>
            </a:pPr>
            <a:r>
              <a:t>Paul-Baptiste Rubio</a:t>
            </a:r>
            <a:r>
              <a:rPr b="1"/>
              <a:t>,</a:t>
            </a:r>
            <a:r>
              <a:t> Tianxiang Su, Muhannad Abuhaikal and Youssef Marzouk</a:t>
            </a:r>
          </a:p>
        </p:txBody>
      </p:sp>
      <p:sp>
        <p:nvSpPr>
          <p:cNvPr id="158" name="Department of Aeronautics and Astronautics…"/>
          <p:cNvSpPr txBox="1"/>
          <p:nvPr/>
        </p:nvSpPr>
        <p:spPr>
          <a:xfrm>
            <a:off x="5261741" y="9027689"/>
            <a:ext cx="14287501" cy="119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>
              <a:lnSpc>
                <a:spcPts val="3600"/>
              </a:lnSpc>
              <a:spcBef>
                <a:spcPts val="200"/>
              </a:spcBef>
              <a:tabLst>
                <a:tab pos="1714500" algn="l"/>
              </a:tabLst>
              <a:defRPr b="0" sz="3000">
                <a:solidFill>
                  <a:srgbClr val="000000"/>
                </a:solidFill>
              </a:defRPr>
            </a:pPr>
            <a:r>
              <a:t>Department of Aeronautics and Astronautics</a:t>
            </a:r>
          </a:p>
          <a:p>
            <a:pPr>
              <a:lnSpc>
                <a:spcPts val="3600"/>
              </a:lnSpc>
              <a:spcBef>
                <a:spcPts val="200"/>
              </a:spcBef>
              <a:tabLst>
                <a:tab pos="1714500" algn="l"/>
              </a:tabLst>
              <a:defRPr b="0" sz="3000">
                <a:solidFill>
                  <a:srgbClr val="000000"/>
                </a:solidFill>
              </a:defRPr>
            </a:pPr>
            <a:r>
              <a:t>Massachusetts Institute of Technology</a:t>
            </a:r>
          </a:p>
          <a:p>
            <a:pPr>
              <a:lnSpc>
                <a:spcPts val="4300"/>
              </a:lnSpc>
              <a:spcBef>
                <a:spcPts val="200"/>
              </a:spcBef>
              <a:tabLst>
                <a:tab pos="1714500" algn="l"/>
              </a:tabLst>
              <a:defRPr sz="3600">
                <a:solidFill>
                  <a:srgbClr val="486383"/>
                </a:solidFill>
              </a:defRPr>
            </a:pPr>
          </a:p>
        </p:txBody>
      </p:sp>
      <p:sp>
        <p:nvSpPr>
          <p:cNvPr id="159" name="Update meeting"/>
          <p:cNvSpPr txBox="1"/>
          <p:nvPr/>
        </p:nvSpPr>
        <p:spPr>
          <a:xfrm>
            <a:off x="5048250" y="7017397"/>
            <a:ext cx="14287500" cy="632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indent="0">
              <a:spcBef>
                <a:spcPts val="200"/>
              </a:spcBef>
              <a:tabLst>
                <a:tab pos="1714500" algn="l"/>
              </a:tabLst>
              <a:defRPr u="sng">
                <a:solidFill>
                  <a:srgbClr val="486383"/>
                </a:solidFill>
              </a:defRPr>
            </a:pPr>
            <a:r>
              <a:t>Update meeting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7886" r="0" b="14211"/>
          <a:stretch>
            <a:fillRect/>
          </a:stretch>
        </p:blipFill>
        <p:spPr>
          <a:xfrm>
            <a:off x="18818911" y="12063515"/>
            <a:ext cx="5149752" cy="1453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Capture d’écran 2020-02-09 à 03.37.35.png" descr="Capture d’écran 2020-02-09 à 03.37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915" y="12325187"/>
            <a:ext cx="4521201" cy="134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chlumberger-Doll Research"/>
          <p:cNvSpPr txBox="1"/>
          <p:nvPr/>
        </p:nvSpPr>
        <p:spPr>
          <a:xfrm>
            <a:off x="5261741" y="10519092"/>
            <a:ext cx="14287501" cy="632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>
              <a:lnSpc>
                <a:spcPts val="3600"/>
              </a:lnSpc>
              <a:spcBef>
                <a:spcPts val="200"/>
              </a:spcBef>
              <a:tabLst>
                <a:tab pos="1714500" algn="l"/>
              </a:tabLst>
              <a:defRPr b="0" sz="3000">
                <a:solidFill>
                  <a:srgbClr val="000000"/>
                </a:solidFill>
              </a:defRPr>
            </a:pPr>
            <a:r>
              <a:t>Schlumberger-Doll Research</a:t>
            </a:r>
          </a:p>
          <a:p>
            <a:pPr>
              <a:lnSpc>
                <a:spcPts val="4300"/>
              </a:lnSpc>
              <a:spcBef>
                <a:spcPts val="200"/>
              </a:spcBef>
              <a:tabLst>
                <a:tab pos="1714500" algn="l"/>
              </a:tabLst>
              <a:defRPr sz="3600">
                <a:solidFill>
                  <a:srgbClr val="486383"/>
                </a:solidFill>
              </a:defRPr>
            </a:pPr>
          </a:p>
        </p:txBody>
      </p:sp>
      <p:sp>
        <p:nvSpPr>
          <p:cNvPr id="163" name="1"/>
          <p:cNvSpPr txBox="1"/>
          <p:nvPr/>
        </p:nvSpPr>
        <p:spPr>
          <a:xfrm>
            <a:off x="9124746" y="7973004"/>
            <a:ext cx="333168" cy="46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457200">
              <a:lnSpc>
                <a:spcPts val="2200"/>
              </a:lnSpc>
              <a:spcBef>
                <a:spcPts val="800"/>
              </a:spcBef>
              <a:tabLst>
                <a:tab pos="762000" algn="l"/>
              </a:tabLst>
              <a:defRPr sz="1900">
                <a:solidFill>
                  <a:srgbClr val="000000"/>
                </a:solidFill>
              </a:defRPr>
            </a:pPr>
            <a:r>
              <a:t>1</a:t>
            </a:r>
          </a:p>
        </p:txBody>
      </p:sp>
      <p:sp>
        <p:nvSpPr>
          <p:cNvPr id="164" name="2"/>
          <p:cNvSpPr txBox="1"/>
          <p:nvPr/>
        </p:nvSpPr>
        <p:spPr>
          <a:xfrm>
            <a:off x="11901282" y="7973004"/>
            <a:ext cx="333168" cy="46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457200">
              <a:lnSpc>
                <a:spcPts val="2200"/>
              </a:lnSpc>
              <a:spcBef>
                <a:spcPts val="800"/>
              </a:spcBef>
              <a:tabLst>
                <a:tab pos="762000" algn="l"/>
              </a:tabLst>
              <a:defRPr sz="1900">
                <a:solidFill>
                  <a:srgbClr val="000000"/>
                </a:solidFill>
              </a:defRPr>
            </a:pPr>
            <a:r>
              <a:t>2</a:t>
            </a:r>
          </a:p>
        </p:txBody>
      </p:sp>
      <p:sp>
        <p:nvSpPr>
          <p:cNvPr id="165" name="2"/>
          <p:cNvSpPr txBox="1"/>
          <p:nvPr/>
        </p:nvSpPr>
        <p:spPr>
          <a:xfrm>
            <a:off x="16387852" y="7907084"/>
            <a:ext cx="333167" cy="463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457200">
              <a:lnSpc>
                <a:spcPts val="2200"/>
              </a:lnSpc>
              <a:spcBef>
                <a:spcPts val="800"/>
              </a:spcBef>
              <a:tabLst>
                <a:tab pos="762000" algn="l"/>
              </a:tabLst>
              <a:defRPr sz="1900">
                <a:solidFill>
                  <a:srgbClr val="000000"/>
                </a:solidFill>
              </a:defRPr>
            </a:pPr>
            <a:r>
              <a:t>2</a:t>
            </a:r>
          </a:p>
        </p:txBody>
      </p:sp>
      <p:sp>
        <p:nvSpPr>
          <p:cNvPr id="166" name="1"/>
          <p:cNvSpPr txBox="1"/>
          <p:nvPr/>
        </p:nvSpPr>
        <p:spPr>
          <a:xfrm>
            <a:off x="20685633" y="7973004"/>
            <a:ext cx="333167" cy="46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457200">
              <a:lnSpc>
                <a:spcPts val="2200"/>
              </a:lnSpc>
              <a:spcBef>
                <a:spcPts val="800"/>
              </a:spcBef>
              <a:tabLst>
                <a:tab pos="762000" algn="l"/>
              </a:tabLst>
              <a:defRPr sz="1900">
                <a:solidFill>
                  <a:srgbClr val="000000"/>
                </a:solidFill>
              </a:defRPr>
            </a:pPr>
            <a:r>
              <a:t>1</a:t>
            </a:r>
          </a:p>
        </p:txBody>
      </p:sp>
      <p:sp>
        <p:nvSpPr>
          <p:cNvPr id="167" name="1"/>
          <p:cNvSpPr txBox="1"/>
          <p:nvPr/>
        </p:nvSpPr>
        <p:spPr>
          <a:xfrm>
            <a:off x="8618271" y="9027689"/>
            <a:ext cx="333167" cy="463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457200">
              <a:lnSpc>
                <a:spcPts val="2200"/>
              </a:lnSpc>
              <a:spcBef>
                <a:spcPts val="800"/>
              </a:spcBef>
              <a:tabLst>
                <a:tab pos="762000" algn="l"/>
              </a:tabLst>
              <a:defRPr sz="1900">
                <a:solidFill>
                  <a:srgbClr val="000000"/>
                </a:solidFill>
              </a:defRPr>
            </a:pPr>
            <a:r>
              <a:t>1</a:t>
            </a:r>
          </a:p>
        </p:txBody>
      </p:sp>
      <p:sp>
        <p:nvSpPr>
          <p:cNvPr id="168" name="2"/>
          <p:cNvSpPr txBox="1"/>
          <p:nvPr/>
        </p:nvSpPr>
        <p:spPr>
          <a:xfrm>
            <a:off x="9870104" y="10519092"/>
            <a:ext cx="333167" cy="463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457200">
              <a:lnSpc>
                <a:spcPts val="2200"/>
              </a:lnSpc>
              <a:spcBef>
                <a:spcPts val="800"/>
              </a:spcBef>
              <a:tabLst>
                <a:tab pos="762000" algn="l"/>
              </a:tabLst>
              <a:defRPr sz="1900">
                <a:solidFill>
                  <a:srgbClr val="000000"/>
                </a:solidFill>
              </a:defRPr>
            </a:pPr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Capture d’écran 2020-03-16 à 20.45.09.png" descr="Capture d’écran 2020-03-16 à 20.45.09.png"/>
          <p:cNvPicPr>
            <a:picLocks noChangeAspect="1"/>
          </p:cNvPicPr>
          <p:nvPr/>
        </p:nvPicPr>
        <p:blipFill>
          <a:blip r:embed="rId2">
            <a:extLst/>
          </a:blip>
          <a:srcRect l="1136" t="1165" r="0" b="0"/>
          <a:stretch>
            <a:fillRect/>
          </a:stretch>
        </p:blipFill>
        <p:spPr>
          <a:xfrm>
            <a:off x="1883186" y="6257354"/>
            <a:ext cx="7338748" cy="631848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Uncertain input: well trajectory (noise on survey points)"/>
          <p:cNvSpPr txBox="1"/>
          <p:nvPr>
            <p:ph type="body" sz="quarter" idx="1"/>
          </p:nvPr>
        </p:nvSpPr>
        <p:spPr>
          <a:xfrm>
            <a:off x="2284670" y="2527708"/>
            <a:ext cx="15269766" cy="725886"/>
          </a:xfrm>
          <a:prstGeom prst="rect">
            <a:avLst/>
          </a:prstGeom>
        </p:spPr>
        <p:txBody>
          <a:bodyPr anchor="t"/>
          <a:lstStyle/>
          <a:p>
            <a:pPr marL="685800" indent="-508000">
              <a:lnSpc>
                <a:spcPts val="4400"/>
              </a:lnSpc>
              <a:buSzPct val="59999"/>
              <a:buBlip>
                <a:blip r:embed="rId3"/>
              </a:buBlip>
              <a:defRPr sz="3700"/>
            </a:pPr>
            <a:r>
              <a:t>Uncertain input: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well trajectory (noise on survey points)</a:t>
            </a:r>
          </a:p>
        </p:txBody>
      </p:sp>
      <p:sp>
        <p:nvSpPr>
          <p:cNvPr id="263" name="Groupe"/>
          <p:cNvSpPr txBox="1"/>
          <p:nvPr/>
        </p:nvSpPr>
        <p:spPr>
          <a:xfrm>
            <a:off x="2862964" y="3434262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Gaussian white noise with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incl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0.02</m:t>
                    </m:r>
                  </m:e>
                  <m:sup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∘</m:t>
                    </m:r>
                  </m:sup>
                </m:sSup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azi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0.1</m:t>
                    </m:r>
                  </m:e>
                  <m:sup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∘</m:t>
                    </m:r>
                  </m:sup>
                </m:sSup>
              </m:oMath>
            </a14:m>
          </a:p>
        </p:txBody>
      </p:sp>
      <p:sp>
        <p:nvSpPr>
          <p:cNvPr id="264" name="Pdf to approximate: Tension at the surface for the given true well"/>
          <p:cNvSpPr txBox="1"/>
          <p:nvPr/>
        </p:nvSpPr>
        <p:spPr>
          <a:xfrm>
            <a:off x="2203991" y="4559476"/>
            <a:ext cx="1997601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Pdf to approximate: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Tension at the surface for the given true well </a:t>
            </a:r>
          </a:p>
        </p:txBody>
      </p:sp>
      <p:sp>
        <p:nvSpPr>
          <p:cNvPr id="265" name="Groupe"/>
          <p:cNvSpPr txBox="1"/>
          <p:nvPr/>
        </p:nvSpPr>
        <p:spPr>
          <a:xfrm>
            <a:off x="11064588" y="5720258"/>
            <a:ext cx="6240793" cy="61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KDE vs TM</a:t>
            </a:r>
          </a:p>
        </p:txBody>
      </p:sp>
      <p:pic>
        <p:nvPicPr>
          <p:cNvPr id="266" name="Capture d’écran 2020-03-17 à 20.39.36.png" descr="Capture d’écran 2020-03-17 à 20.39.3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54736" y="6216142"/>
            <a:ext cx="7433165" cy="640107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Groupe"/>
          <p:cNvSpPr txBox="1"/>
          <p:nvPr/>
        </p:nvSpPr>
        <p:spPr>
          <a:xfrm>
            <a:off x="2109905" y="5662828"/>
            <a:ext cx="7413940" cy="725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TM with MC quadrature</a:t>
            </a:r>
          </a:p>
        </p:txBody>
      </p:sp>
      <p:grpSp>
        <p:nvGrpSpPr>
          <p:cNvPr id="270" name="Groupe"/>
          <p:cNvGrpSpPr/>
          <p:nvPr/>
        </p:nvGrpSpPr>
        <p:grpSpPr>
          <a:xfrm>
            <a:off x="16720835" y="6216142"/>
            <a:ext cx="7308863" cy="6203573"/>
            <a:chOff x="0" y="0"/>
            <a:chExt cx="7308862" cy="6203571"/>
          </a:xfrm>
        </p:grpSpPr>
        <p:pic>
          <p:nvPicPr>
            <p:cNvPr id="268" name="Capture d’écran 2020-03-17 à 04.20.53.png" descr="Capture d’écran 2020-03-17 à 04.20.53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308863" cy="6203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Ligne"/>
            <p:cNvSpPr/>
            <p:nvPr/>
          </p:nvSpPr>
          <p:spPr>
            <a:xfrm flipV="1">
              <a:off x="5388264" y="292914"/>
              <a:ext cx="1" cy="5315243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71" name="Groupe"/>
          <p:cNvSpPr txBox="1"/>
          <p:nvPr/>
        </p:nvSpPr>
        <p:spPr>
          <a:xfrm>
            <a:off x="17797403" y="5720258"/>
            <a:ext cx="6240793" cy="61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Approximation at 0.1%</a:t>
            </a:r>
          </a:p>
        </p:txBody>
      </p:sp>
      <p:sp>
        <p:nvSpPr>
          <p:cNvPr id="272" name="Groupe"/>
          <p:cNvSpPr txBox="1"/>
          <p:nvPr/>
        </p:nvSpPr>
        <p:spPr>
          <a:xfrm>
            <a:off x="17140501" y="7142853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3.6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73" name="Groupe"/>
          <p:cNvSpPr txBox="1"/>
          <p:nvPr/>
        </p:nvSpPr>
        <p:spPr>
          <a:xfrm>
            <a:off x="17140501" y="8215059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1.14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74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7" name="Uncertain input: well trajectory (noise on survey points)"/>
          <p:cNvSpPr txBox="1"/>
          <p:nvPr>
            <p:ph type="body" sz="quarter" idx="1"/>
          </p:nvPr>
        </p:nvSpPr>
        <p:spPr>
          <a:xfrm>
            <a:off x="2284670" y="2527708"/>
            <a:ext cx="15269766" cy="725886"/>
          </a:xfrm>
          <a:prstGeom prst="rect">
            <a:avLst/>
          </a:prstGeom>
        </p:spPr>
        <p:txBody>
          <a:bodyPr anchor="t"/>
          <a:lstStyle/>
          <a:p>
            <a:pPr marL="685800" indent="-508000">
              <a:lnSpc>
                <a:spcPts val="4400"/>
              </a:lnSpc>
              <a:buSzPct val="59999"/>
              <a:buBlip>
                <a:blip r:embed="rId2"/>
              </a:buBlip>
              <a:defRPr sz="3700"/>
            </a:pPr>
            <a:r>
              <a:t>Uncertain input: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well trajectory (noise on survey points)</a:t>
            </a:r>
          </a:p>
        </p:txBody>
      </p:sp>
      <p:sp>
        <p:nvSpPr>
          <p:cNvPr id="278" name="Groupe"/>
          <p:cNvSpPr txBox="1"/>
          <p:nvPr/>
        </p:nvSpPr>
        <p:spPr>
          <a:xfrm>
            <a:off x="2862964" y="3434262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Gaussian white noise with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incl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0.02</m:t>
                    </m:r>
                  </m:e>
                  <m:sup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∘</m:t>
                    </m:r>
                  </m:sup>
                </m:sSup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azi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0.1</m:t>
                    </m:r>
                  </m:e>
                  <m:sup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∘</m:t>
                    </m:r>
                  </m:sup>
                </m:sSup>
              </m:oMath>
            </a14:m>
          </a:p>
        </p:txBody>
      </p:sp>
      <p:sp>
        <p:nvSpPr>
          <p:cNvPr id="279" name="Pdf to approximate: Tension at the surface for the given true well"/>
          <p:cNvSpPr txBox="1"/>
          <p:nvPr/>
        </p:nvSpPr>
        <p:spPr>
          <a:xfrm>
            <a:off x="2203991" y="4559476"/>
            <a:ext cx="1997601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Pdf to approximate: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Tension at the surface for the given true well </a:t>
            </a:r>
          </a:p>
        </p:txBody>
      </p:sp>
      <p:sp>
        <p:nvSpPr>
          <p:cNvPr id="280" name="Groupe"/>
          <p:cNvSpPr txBox="1"/>
          <p:nvPr/>
        </p:nvSpPr>
        <p:spPr>
          <a:xfrm>
            <a:off x="11064588" y="5720258"/>
            <a:ext cx="6240793" cy="61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KDE vs TM</a:t>
            </a:r>
          </a:p>
        </p:txBody>
      </p:sp>
      <p:sp>
        <p:nvSpPr>
          <p:cNvPr id="281" name="Groupe"/>
          <p:cNvSpPr txBox="1"/>
          <p:nvPr/>
        </p:nvSpPr>
        <p:spPr>
          <a:xfrm>
            <a:off x="2109905" y="5662828"/>
            <a:ext cx="7413940" cy="725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TM with MC quadrature</a:t>
            </a:r>
          </a:p>
        </p:txBody>
      </p:sp>
      <p:grpSp>
        <p:nvGrpSpPr>
          <p:cNvPr id="284" name="Groupe"/>
          <p:cNvGrpSpPr/>
          <p:nvPr/>
        </p:nvGrpSpPr>
        <p:grpSpPr>
          <a:xfrm>
            <a:off x="16720835" y="6216142"/>
            <a:ext cx="7308863" cy="6203573"/>
            <a:chOff x="0" y="0"/>
            <a:chExt cx="7308862" cy="6203571"/>
          </a:xfrm>
        </p:grpSpPr>
        <p:pic>
          <p:nvPicPr>
            <p:cNvPr id="282" name="Capture d’écran 2020-03-17 à 04.20.53.png" descr="Capture d’écran 2020-03-17 à 04.20.5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308863" cy="6203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Ligne"/>
            <p:cNvSpPr/>
            <p:nvPr/>
          </p:nvSpPr>
          <p:spPr>
            <a:xfrm flipV="1">
              <a:off x="5388264" y="292914"/>
              <a:ext cx="1" cy="5315243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85" name="Groupe"/>
          <p:cNvSpPr txBox="1"/>
          <p:nvPr/>
        </p:nvSpPr>
        <p:spPr>
          <a:xfrm>
            <a:off x="17797403" y="5720258"/>
            <a:ext cx="6240793" cy="61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Approximation at 0.1%</a:t>
            </a:r>
          </a:p>
        </p:txBody>
      </p:sp>
      <p:sp>
        <p:nvSpPr>
          <p:cNvPr id="286" name="Groupe"/>
          <p:cNvSpPr txBox="1"/>
          <p:nvPr/>
        </p:nvSpPr>
        <p:spPr>
          <a:xfrm>
            <a:off x="17140501" y="7142853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3.6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87" name="Groupe"/>
          <p:cNvSpPr txBox="1"/>
          <p:nvPr/>
        </p:nvSpPr>
        <p:spPr>
          <a:xfrm>
            <a:off x="17140501" y="8215059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1.14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88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  <p:pic>
        <p:nvPicPr>
          <p:cNvPr id="289" name="Capture d’écran 2020-03-25 à 15.42.33.png" descr="Capture d’écran 2020-03-25 à 15.42.33.png"/>
          <p:cNvPicPr>
            <a:picLocks noChangeAspect="1"/>
          </p:cNvPicPr>
          <p:nvPr/>
        </p:nvPicPr>
        <p:blipFill>
          <a:blip r:embed="rId5">
            <a:extLst/>
          </a:blip>
          <a:srcRect l="1424" t="1159" r="1424" b="1159"/>
          <a:stretch>
            <a:fillRect/>
          </a:stretch>
        </p:blipFill>
        <p:spPr>
          <a:xfrm>
            <a:off x="1779602" y="6216277"/>
            <a:ext cx="7442136" cy="6400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Capture d’écran 2020-03-27 à 16.55.00.png" descr="Capture d’écran 2020-03-27 à 16.55.0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44366" y="6314892"/>
            <a:ext cx="7053906" cy="6203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Uncertain input: well trajectory (noise on survey points)"/>
          <p:cNvSpPr txBox="1"/>
          <p:nvPr>
            <p:ph type="body" sz="quarter" idx="1"/>
          </p:nvPr>
        </p:nvSpPr>
        <p:spPr>
          <a:xfrm>
            <a:off x="2284670" y="2527708"/>
            <a:ext cx="15269766" cy="725886"/>
          </a:xfrm>
          <a:prstGeom prst="rect">
            <a:avLst/>
          </a:prstGeom>
        </p:spPr>
        <p:txBody>
          <a:bodyPr anchor="t"/>
          <a:lstStyle/>
          <a:p>
            <a:pPr marL="685800" indent="-508000">
              <a:lnSpc>
                <a:spcPts val="4400"/>
              </a:lnSpc>
              <a:buSzPct val="59999"/>
              <a:buBlip>
                <a:blip r:embed="rId2"/>
              </a:buBlip>
              <a:defRPr sz="3700"/>
            </a:pPr>
            <a:r>
              <a:t>Uncertain input: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well trajectory (noise on survey points)</a:t>
            </a:r>
          </a:p>
        </p:txBody>
      </p:sp>
      <p:sp>
        <p:nvSpPr>
          <p:cNvPr id="294" name="Groupe"/>
          <p:cNvSpPr txBox="1"/>
          <p:nvPr/>
        </p:nvSpPr>
        <p:spPr>
          <a:xfrm>
            <a:off x="2862964" y="3434262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Gaussian white noise with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incl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0.02</m:t>
                    </m:r>
                  </m:e>
                  <m:sup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∘</m:t>
                    </m:r>
                  </m:sup>
                </m:sSup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azi</m:t>
                    </m:r>
                  </m:sub>
                </m:sSub>
                <m:r>
                  <a:rPr xmlns:a="http://schemas.openxmlformats.org/drawingml/2006/main" sz="33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0.1</m:t>
                    </m:r>
                  </m:e>
                  <m:sup>
                    <m:r>
                      <a:rPr xmlns:a="http://schemas.openxmlformats.org/drawingml/2006/main" sz="3300" i="1">
                        <a:solidFill>
                          <a:srgbClr val="476283"/>
                        </a:solidFill>
                        <a:latin typeface="Cambria Math" panose="02040503050406030204" pitchFamily="18" charset="0"/>
                      </a:rPr>
                      <m:t>∘</m:t>
                    </m:r>
                  </m:sup>
                </m:sSup>
              </m:oMath>
            </a14:m>
          </a:p>
        </p:txBody>
      </p:sp>
      <p:sp>
        <p:nvSpPr>
          <p:cNvPr id="295" name="Pdf to approximate: Tension at the surface for the given true well"/>
          <p:cNvSpPr txBox="1"/>
          <p:nvPr/>
        </p:nvSpPr>
        <p:spPr>
          <a:xfrm>
            <a:off x="2203991" y="4559476"/>
            <a:ext cx="1997601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Pdf to approximate: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Tension at the surface for the given true well </a:t>
            </a:r>
          </a:p>
        </p:txBody>
      </p:sp>
      <p:sp>
        <p:nvSpPr>
          <p:cNvPr id="296" name="Groupe"/>
          <p:cNvSpPr txBox="1"/>
          <p:nvPr/>
        </p:nvSpPr>
        <p:spPr>
          <a:xfrm>
            <a:off x="11064588" y="5720258"/>
            <a:ext cx="6240793" cy="61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KDE vs TM</a:t>
            </a:r>
          </a:p>
        </p:txBody>
      </p:sp>
      <p:sp>
        <p:nvSpPr>
          <p:cNvPr id="297" name="Groupe"/>
          <p:cNvSpPr txBox="1"/>
          <p:nvPr/>
        </p:nvSpPr>
        <p:spPr>
          <a:xfrm>
            <a:off x="2109905" y="5662828"/>
            <a:ext cx="7413940" cy="725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TM with MC quadrature</a:t>
            </a:r>
          </a:p>
        </p:txBody>
      </p:sp>
      <p:grpSp>
        <p:nvGrpSpPr>
          <p:cNvPr id="300" name="Groupe"/>
          <p:cNvGrpSpPr/>
          <p:nvPr/>
        </p:nvGrpSpPr>
        <p:grpSpPr>
          <a:xfrm>
            <a:off x="16720835" y="6216142"/>
            <a:ext cx="7308863" cy="6203573"/>
            <a:chOff x="0" y="0"/>
            <a:chExt cx="7308862" cy="6203571"/>
          </a:xfrm>
        </p:grpSpPr>
        <p:pic>
          <p:nvPicPr>
            <p:cNvPr id="298" name="Capture d’écran 2020-03-17 à 04.20.53.png" descr="Capture d’écran 2020-03-17 à 04.20.5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308863" cy="6203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9" name="Ligne"/>
            <p:cNvSpPr/>
            <p:nvPr/>
          </p:nvSpPr>
          <p:spPr>
            <a:xfrm flipV="1">
              <a:off x="5388264" y="292914"/>
              <a:ext cx="1" cy="5315243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01" name="Groupe"/>
          <p:cNvSpPr txBox="1"/>
          <p:nvPr/>
        </p:nvSpPr>
        <p:spPr>
          <a:xfrm>
            <a:off x="17797403" y="5720258"/>
            <a:ext cx="6240793" cy="61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Approximation at 0.1%</a:t>
            </a:r>
          </a:p>
        </p:txBody>
      </p:sp>
      <p:sp>
        <p:nvSpPr>
          <p:cNvPr id="302" name="Groupe"/>
          <p:cNvSpPr txBox="1"/>
          <p:nvPr/>
        </p:nvSpPr>
        <p:spPr>
          <a:xfrm>
            <a:off x="17140501" y="7142853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3.6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303" name="Groupe"/>
          <p:cNvSpPr txBox="1"/>
          <p:nvPr/>
        </p:nvSpPr>
        <p:spPr>
          <a:xfrm>
            <a:off x="17140501" y="8215059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1.14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304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  <p:pic>
        <p:nvPicPr>
          <p:cNvPr id="305" name="Capture d’écran 2020-03-25 à 15.42.33.png" descr="Capture d’écran 2020-03-25 à 15.42.33.png"/>
          <p:cNvPicPr>
            <a:picLocks noChangeAspect="1"/>
          </p:cNvPicPr>
          <p:nvPr/>
        </p:nvPicPr>
        <p:blipFill>
          <a:blip r:embed="rId5">
            <a:extLst/>
          </a:blip>
          <a:srcRect l="1424" t="1159" r="1424" b="1159"/>
          <a:stretch>
            <a:fillRect/>
          </a:stretch>
        </p:blipFill>
        <p:spPr>
          <a:xfrm>
            <a:off x="1779602" y="6216277"/>
            <a:ext cx="7442136" cy="6400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Capture d’écran 2020-03-27 à 16.55.09.png" descr="Capture d’écran 2020-03-27 à 16.55.0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14484" y="6314892"/>
            <a:ext cx="7015711" cy="6203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Capture d’écran 2020-03-17 à 03.40.44.png" descr="Capture d’écran 2020-03-17 à 03.40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5844" y="4088350"/>
            <a:ext cx="6735496" cy="553930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Uncertain input: well trajectory (noise on survey points)"/>
          <p:cNvSpPr txBox="1"/>
          <p:nvPr>
            <p:ph type="body" sz="quarter" idx="1"/>
          </p:nvPr>
        </p:nvSpPr>
        <p:spPr>
          <a:xfrm>
            <a:off x="2284670" y="2527708"/>
            <a:ext cx="15269766" cy="725886"/>
          </a:xfrm>
          <a:prstGeom prst="rect">
            <a:avLst/>
          </a:prstGeom>
        </p:spPr>
        <p:txBody>
          <a:bodyPr anchor="t"/>
          <a:lstStyle/>
          <a:p>
            <a:pPr marL="685800" indent="-508000">
              <a:lnSpc>
                <a:spcPts val="4400"/>
              </a:lnSpc>
              <a:buSzPct val="59999"/>
              <a:buBlip>
                <a:blip r:embed="rId3"/>
              </a:buBlip>
              <a:defRPr sz="3700"/>
            </a:pPr>
            <a:r>
              <a:t>Uncertain input: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well trajectory (noise on survey points)</a:t>
            </a:r>
          </a:p>
        </p:txBody>
      </p:sp>
      <p:pic>
        <p:nvPicPr>
          <p:cNvPr id="311" name="Capture d’écran 2020-03-17 à 03.33.54.png" descr="Capture d’écran 2020-03-17 à 03.33.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65650" y="3561159"/>
            <a:ext cx="5858759" cy="65938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Groupe"/>
          <p:cNvGrpSpPr/>
          <p:nvPr/>
        </p:nvGrpSpPr>
        <p:grpSpPr>
          <a:xfrm>
            <a:off x="1955502" y="3748007"/>
            <a:ext cx="7328201" cy="6219986"/>
            <a:chOff x="0" y="0"/>
            <a:chExt cx="7328199" cy="6219984"/>
          </a:xfrm>
        </p:grpSpPr>
        <p:pic>
          <p:nvPicPr>
            <p:cNvPr id="312" name="Capture d’écran 2020-03-17 à 04.20.53.png" descr="Capture d’écran 2020-03-17 à 04.20.5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328200" cy="6219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3" name="Ligne"/>
            <p:cNvSpPr/>
            <p:nvPr/>
          </p:nvSpPr>
          <p:spPr>
            <a:xfrm flipV="1">
              <a:off x="5402520" y="293689"/>
              <a:ext cx="1" cy="5329306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15" name="Groupe"/>
          <p:cNvSpPr txBox="1"/>
          <p:nvPr/>
        </p:nvSpPr>
        <p:spPr>
          <a:xfrm>
            <a:off x="9892610" y="10462406"/>
            <a:ext cx="8688794" cy="85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Distribution of cable end points</a:t>
            </a:r>
          </a:p>
        </p:txBody>
      </p:sp>
      <p:sp>
        <p:nvSpPr>
          <p:cNvPr id="316" name="Groupe"/>
          <p:cNvSpPr txBox="1"/>
          <p:nvPr/>
        </p:nvSpPr>
        <p:spPr>
          <a:xfrm>
            <a:off x="17338349" y="10462406"/>
            <a:ext cx="8688794" cy="85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Spatial pdf of cable end points</a:t>
            </a:r>
          </a:p>
        </p:txBody>
      </p:sp>
      <p:sp>
        <p:nvSpPr>
          <p:cNvPr id="317" name="Groupe"/>
          <p:cNvSpPr txBox="1"/>
          <p:nvPr/>
        </p:nvSpPr>
        <p:spPr>
          <a:xfrm>
            <a:off x="18885200" y="11368960"/>
            <a:ext cx="8688794" cy="85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330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30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33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0.18</m:t>
                  </m:r>
                  <m:r>
                    <m:rPr>
                      <m:nor/>
                    </m:rPr>
                    <a:rPr xmlns:a="http://schemas.openxmlformats.org/drawingml/2006/main" sz="33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ft</m:t>
                  </m:r>
                </m:oMath>
              </m:oMathPara>
            </a14:m>
          </a:p>
        </p:txBody>
      </p:sp>
      <p:sp>
        <p:nvSpPr>
          <p:cNvPr id="318" name="Groupe"/>
          <p:cNvSpPr txBox="1"/>
          <p:nvPr/>
        </p:nvSpPr>
        <p:spPr>
          <a:xfrm>
            <a:off x="18885200" y="12147866"/>
            <a:ext cx="8688794" cy="85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330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30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33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0.14</m:t>
                  </m:r>
                  <m:r>
                    <m:rPr>
                      <m:nor/>
                    </m:rPr>
                    <a:rPr xmlns:a="http://schemas.openxmlformats.org/drawingml/2006/main" sz="33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ft</m:t>
                  </m:r>
                </m:oMath>
              </m:oMathPara>
            </a14:m>
          </a:p>
        </p:txBody>
      </p:sp>
      <p:sp>
        <p:nvSpPr>
          <p:cNvPr id="319" name="Groupe"/>
          <p:cNvSpPr txBox="1"/>
          <p:nvPr/>
        </p:nvSpPr>
        <p:spPr>
          <a:xfrm>
            <a:off x="3648076" y="10462406"/>
            <a:ext cx="8688794" cy="85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2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32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2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7.29</m:t>
                  </m:r>
                  <m:r>
                    <m:rPr>
                      <m:nor/>
                    </m:rPr>
                    <a:rPr xmlns:a="http://schemas.openxmlformats.org/drawingml/2006/main" sz="32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lbf</m:t>
                  </m:r>
                </m:oMath>
              </m:oMathPara>
            </a14:m>
          </a:p>
        </p:txBody>
      </p:sp>
      <p:sp>
        <p:nvSpPr>
          <p:cNvPr id="320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Convergence strategies:…"/>
          <p:cNvSpPr txBox="1"/>
          <p:nvPr/>
        </p:nvSpPr>
        <p:spPr>
          <a:xfrm>
            <a:off x="2849656" y="3594199"/>
            <a:ext cx="18257843" cy="6056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Convergence strategies:</a:t>
            </a:r>
            <a:br/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Choose a high order representation (4-5) and monitor the convergence of QoIs with increasing number of samples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For Gauss quadrature -&gt; automatic choice ?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Set the number of samples according to the computational ressource</a:t>
            </a:r>
          </a:p>
        </p:txBody>
      </p:sp>
      <p:sp>
        <p:nvSpPr>
          <p:cNvPr id="324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aux angles arrondis"/>
          <p:cNvSpPr/>
          <p:nvPr/>
        </p:nvSpPr>
        <p:spPr>
          <a:xfrm>
            <a:off x="5041900" y="6642358"/>
            <a:ext cx="12334975" cy="1270001"/>
          </a:xfrm>
          <a:prstGeom prst="roundRect">
            <a:avLst>
              <a:gd name="adj" fmla="val 15000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lnSpc>
                <a:spcPct val="100000"/>
              </a:lnSpc>
              <a:tabLst/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7" name="Accuracy…"/>
          <p:cNvSpPr txBox="1"/>
          <p:nvPr>
            <p:ph type="body" sz="half" idx="1"/>
          </p:nvPr>
        </p:nvSpPr>
        <p:spPr>
          <a:xfrm>
            <a:off x="5450085" y="3903498"/>
            <a:ext cx="13483830" cy="8376048"/>
          </a:xfrm>
          <a:prstGeom prst="rect">
            <a:avLst/>
          </a:prstGeom>
        </p:spPr>
        <p:txBody>
          <a:bodyPr/>
          <a:lstStyle/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Accuracy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Computation time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Estimation of Quantities Of Interest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Conclusions and prospects</a:t>
            </a:r>
          </a:p>
        </p:txBody>
      </p:sp>
      <p:sp>
        <p:nvSpPr>
          <p:cNvPr id="328" name="Outline"/>
          <p:cNvSpPr txBox="1"/>
          <p:nvPr>
            <p:ph type="title"/>
          </p:nvPr>
        </p:nvSpPr>
        <p:spPr>
          <a:xfrm>
            <a:off x="12032360" y="579496"/>
            <a:ext cx="11950701" cy="2654301"/>
          </a:xfrm>
          <a:prstGeom prst="rect">
            <a:avLst/>
          </a:prstGeom>
          <a:effectLst>
            <a:outerShdw sx="100000" sy="100000" kx="0" ky="0" algn="b" rotWithShape="0" blurRad="38100" dist="254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/>
          <a:lstStyle/>
          <a:p>
            <a:pPr/>
            <a:r>
              <a:t>Outline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omputation times"/>
          <p:cNvSpPr txBox="1"/>
          <p:nvPr>
            <p:ph type="title"/>
          </p:nvPr>
        </p:nvSpPr>
        <p:spPr>
          <a:xfrm>
            <a:off x="8755752" y="-74750"/>
            <a:ext cx="15269767" cy="2421790"/>
          </a:xfrm>
          <a:prstGeom prst="rect">
            <a:avLst/>
          </a:prstGeom>
        </p:spPr>
        <p:txBody>
          <a:bodyPr/>
          <a:lstStyle/>
          <a:p>
            <a:pPr/>
            <a:r>
              <a:t>Computation times</a:t>
            </a:r>
          </a:p>
        </p:txBody>
      </p:sp>
      <p:sp>
        <p:nvSpPr>
          <p:cNvPr id="3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2" name="Capture d’écran 2020-03-21 à 21.29.45.png" descr="Capture d’écran 2020-03-21 à 21.29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1847" y="4744122"/>
            <a:ext cx="6999036" cy="5694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Capture d’écran 2020-03-21 à 21.30.02.png" descr="Capture d’écran 2020-03-21 à 21.30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1538" y="4666308"/>
            <a:ext cx="6844677" cy="5849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Capture d’écran 2020-03-21 à 21.33.33.png" descr="Capture d’écran 2020-03-21 à 21.3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26513" y="4666308"/>
            <a:ext cx="6959519" cy="5849758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Uncertain input: friction coefficient"/>
          <p:cNvSpPr txBox="1"/>
          <p:nvPr>
            <p:ph type="body" sz="quarter" idx="1"/>
          </p:nvPr>
        </p:nvSpPr>
        <p:spPr>
          <a:xfrm>
            <a:off x="2273237" y="2285580"/>
            <a:ext cx="15269767" cy="725886"/>
          </a:xfrm>
          <a:prstGeom prst="rect">
            <a:avLst/>
          </a:prstGeom>
        </p:spPr>
        <p:txBody>
          <a:bodyPr anchor="t"/>
          <a:lstStyle/>
          <a:p>
            <a:pPr marL="685800" indent="-508000">
              <a:lnSpc>
                <a:spcPts val="4400"/>
              </a:lnSpc>
              <a:buSzPct val="59999"/>
              <a:buBlip>
                <a:blip r:embed="rId5"/>
              </a:buBlip>
              <a:defRPr sz="3700"/>
            </a:pPr>
            <a:r>
              <a:t>Uncertain input: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friction coefficient</a:t>
            </a:r>
          </a:p>
        </p:txBody>
      </p:sp>
      <p:sp>
        <p:nvSpPr>
          <p:cNvPr id="336" name="Groupe"/>
          <p:cNvSpPr txBox="1"/>
          <p:nvPr/>
        </p:nvSpPr>
        <p:spPr>
          <a:xfrm>
            <a:off x="2229223" y="3981316"/>
            <a:ext cx="5276325" cy="51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TM Gauss Quadrature</a:t>
            </a:r>
          </a:p>
        </p:txBody>
      </p:sp>
      <p:sp>
        <p:nvSpPr>
          <p:cNvPr id="337" name="Groupe"/>
          <p:cNvSpPr txBox="1"/>
          <p:nvPr/>
        </p:nvSpPr>
        <p:spPr>
          <a:xfrm>
            <a:off x="9853202" y="3981316"/>
            <a:ext cx="5276325" cy="51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TM MC Quadrature</a:t>
            </a:r>
          </a:p>
        </p:txBody>
      </p:sp>
      <p:sp>
        <p:nvSpPr>
          <p:cNvPr id="338" name="Groupe"/>
          <p:cNvSpPr txBox="1"/>
          <p:nvPr/>
        </p:nvSpPr>
        <p:spPr>
          <a:xfrm>
            <a:off x="18118515" y="3981316"/>
            <a:ext cx="5276325" cy="51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TM vs KDE</a:t>
            </a:r>
          </a:p>
        </p:txBody>
      </p:sp>
      <p:sp>
        <p:nvSpPr>
          <p:cNvPr id="339" name="Groupe"/>
          <p:cNvSpPr txBox="1"/>
          <p:nvPr/>
        </p:nvSpPr>
        <p:spPr>
          <a:xfrm>
            <a:off x="8873386" y="11816727"/>
            <a:ext cx="8715854" cy="85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t>Model evaluation cost </a:t>
            </a:r>
            <a14:m>
              <m:oMath>
                <m:r>
                  <a:rPr xmlns:a="http://schemas.openxmlformats.org/drawingml/2006/main" sz="3850" i="1">
                    <a:solidFill>
                      <a:srgbClr val="B41700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3850" i="1">
                    <a:solidFill>
                      <a:srgbClr val="B41700"/>
                    </a:solidFill>
                    <a:latin typeface="Cambria Math" panose="02040503050406030204" pitchFamily="18" charset="0"/>
                  </a:rPr>
                  <m:t>1</m:t>
                </m:r>
                <m:r>
                  <m:rPr>
                    <m:nor/>
                  </m:rPr>
                  <a:rPr xmlns:a="http://schemas.openxmlformats.org/drawingml/2006/main" sz="3850" i="1">
                    <a:solidFill>
                      <a:srgbClr val="B417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  <a:r>
              <a:t> (16 CPUs)</a:t>
            </a:r>
            <a:endParaRPr>
              <a:solidFill>
                <a:srgbClr val="B517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omputation times"/>
          <p:cNvSpPr txBox="1"/>
          <p:nvPr>
            <p:ph type="title"/>
          </p:nvPr>
        </p:nvSpPr>
        <p:spPr>
          <a:xfrm>
            <a:off x="8755752" y="-74750"/>
            <a:ext cx="15269767" cy="2421790"/>
          </a:xfrm>
          <a:prstGeom prst="rect">
            <a:avLst/>
          </a:prstGeom>
        </p:spPr>
        <p:txBody>
          <a:bodyPr/>
          <a:lstStyle/>
          <a:p>
            <a:pPr/>
            <a:r>
              <a:t>Computation times</a:t>
            </a:r>
          </a:p>
        </p:txBody>
      </p:sp>
      <p:sp>
        <p:nvSpPr>
          <p:cNvPr id="3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Uncertain input: survey points"/>
          <p:cNvSpPr txBox="1"/>
          <p:nvPr>
            <p:ph type="body" sz="quarter" idx="1"/>
          </p:nvPr>
        </p:nvSpPr>
        <p:spPr>
          <a:xfrm>
            <a:off x="2273237" y="2101418"/>
            <a:ext cx="15269767" cy="725885"/>
          </a:xfrm>
          <a:prstGeom prst="rect">
            <a:avLst/>
          </a:prstGeom>
        </p:spPr>
        <p:txBody>
          <a:bodyPr anchor="t"/>
          <a:lstStyle/>
          <a:p>
            <a:pPr marL="685800" indent="-508000">
              <a:lnSpc>
                <a:spcPts val="4400"/>
              </a:lnSpc>
              <a:buSzPct val="59999"/>
              <a:buBlip>
                <a:blip r:embed="rId2"/>
              </a:buBlip>
              <a:defRPr sz="3700"/>
            </a:pPr>
            <a:r>
              <a:t>Uncertain input: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survey points</a:t>
            </a:r>
          </a:p>
        </p:txBody>
      </p:sp>
      <p:sp>
        <p:nvSpPr>
          <p:cNvPr id="344" name="Groupe"/>
          <p:cNvSpPr txBox="1"/>
          <p:nvPr/>
        </p:nvSpPr>
        <p:spPr>
          <a:xfrm>
            <a:off x="4381988" y="3465661"/>
            <a:ext cx="5276325" cy="51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TM MC Quadrature</a:t>
            </a:r>
          </a:p>
        </p:txBody>
      </p:sp>
      <p:sp>
        <p:nvSpPr>
          <p:cNvPr id="345" name="Groupe"/>
          <p:cNvSpPr txBox="1"/>
          <p:nvPr/>
        </p:nvSpPr>
        <p:spPr>
          <a:xfrm>
            <a:off x="16722517" y="3465661"/>
            <a:ext cx="5276325" cy="51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TM vs KDE</a:t>
            </a:r>
          </a:p>
        </p:txBody>
      </p:sp>
      <p:pic>
        <p:nvPicPr>
          <p:cNvPr id="346" name="Capture d’écran 2020-03-21 à 21.28.39.png" descr="Capture d’écran 2020-03-21 à 21.28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2100" y="4025644"/>
            <a:ext cx="9436101" cy="803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Capture d’écran 2020-03-21 à 21.29.24.png" descr="Capture d’écran 2020-03-21 à 21.29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56181" y="4101844"/>
            <a:ext cx="9410701" cy="788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aux angles arrondis"/>
          <p:cNvSpPr/>
          <p:nvPr/>
        </p:nvSpPr>
        <p:spPr>
          <a:xfrm>
            <a:off x="5207777" y="8328780"/>
            <a:ext cx="12334975" cy="1270001"/>
          </a:xfrm>
          <a:prstGeom prst="roundRect">
            <a:avLst>
              <a:gd name="adj" fmla="val 15000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lnSpc>
                <a:spcPct val="100000"/>
              </a:lnSpc>
              <a:tabLst/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0" name="Accuracy…"/>
          <p:cNvSpPr txBox="1"/>
          <p:nvPr>
            <p:ph type="body" sz="half" idx="1"/>
          </p:nvPr>
        </p:nvSpPr>
        <p:spPr>
          <a:xfrm>
            <a:off x="5450085" y="3903498"/>
            <a:ext cx="13483830" cy="8376048"/>
          </a:xfrm>
          <a:prstGeom prst="rect">
            <a:avLst/>
          </a:prstGeom>
        </p:spPr>
        <p:txBody>
          <a:bodyPr/>
          <a:lstStyle/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Accuracy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Computation time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Estimation of Quantities Of Interest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Conclusions and prospects</a:t>
            </a:r>
          </a:p>
        </p:txBody>
      </p:sp>
      <p:sp>
        <p:nvSpPr>
          <p:cNvPr id="351" name="Outline"/>
          <p:cNvSpPr txBox="1"/>
          <p:nvPr>
            <p:ph type="title"/>
          </p:nvPr>
        </p:nvSpPr>
        <p:spPr>
          <a:xfrm>
            <a:off x="12032360" y="579496"/>
            <a:ext cx="11950701" cy="2654301"/>
          </a:xfrm>
          <a:prstGeom prst="rect">
            <a:avLst/>
          </a:prstGeom>
          <a:effectLst>
            <a:outerShdw sx="100000" sy="100000" kx="0" ky="0" algn="b" rotWithShape="0" blurRad="38100" dist="254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/>
          <a:lstStyle/>
          <a:p>
            <a:pPr/>
            <a:r>
              <a:t>Outline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Estimation of QoIs"/>
          <p:cNvSpPr txBox="1"/>
          <p:nvPr>
            <p:ph type="title"/>
          </p:nvPr>
        </p:nvSpPr>
        <p:spPr>
          <a:xfrm>
            <a:off x="8755752" y="-74750"/>
            <a:ext cx="15269767" cy="2421790"/>
          </a:xfrm>
          <a:prstGeom prst="rect">
            <a:avLst/>
          </a:prstGeom>
        </p:spPr>
        <p:txBody>
          <a:bodyPr/>
          <a:lstStyle/>
          <a:p>
            <a:pPr/>
            <a:r>
              <a:t>Estimation of QoIs</a:t>
            </a:r>
          </a:p>
        </p:txBody>
      </p:sp>
      <p:sp>
        <p:nvSpPr>
          <p:cNvPr id="35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5" name="Moments estimation"/>
          <p:cNvSpPr txBox="1"/>
          <p:nvPr>
            <p:ph type="body" sz="quarter" idx="1"/>
          </p:nvPr>
        </p:nvSpPr>
        <p:spPr>
          <a:xfrm>
            <a:off x="2310070" y="1889561"/>
            <a:ext cx="15269766" cy="725885"/>
          </a:xfrm>
          <a:prstGeom prst="rect">
            <a:avLst/>
          </a:prstGeom>
        </p:spPr>
        <p:txBody>
          <a:bodyPr anchor="t"/>
          <a:lstStyle>
            <a:lvl1pPr marL="685800" indent="-508000">
              <a:lnSpc>
                <a:spcPts val="4400"/>
              </a:lnSpc>
              <a:buSzPct val="59999"/>
              <a:buBlip>
                <a:blip r:embed="rId2"/>
              </a:buBlip>
              <a:defRPr sz="3700"/>
            </a:lvl1pPr>
          </a:lstStyle>
          <a:p>
            <a:pPr/>
            <a:r>
              <a:t>Moments estimation</a:t>
            </a:r>
          </a:p>
        </p:txBody>
      </p:sp>
      <p:pic>
        <p:nvPicPr>
          <p:cNvPr id="356" name="Capture d’écran 2020-03-26 à 21.12.34.png" descr="Capture d’écran 2020-03-26 à 21.12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8760" y="3592374"/>
            <a:ext cx="9398001" cy="817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Capture d’écran 2020-03-26 à 21.12.25.png" descr="Capture d’écran 2020-03-26 à 21.12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74302" y="3560624"/>
            <a:ext cx="9080501" cy="824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ccuracy…"/>
          <p:cNvSpPr txBox="1"/>
          <p:nvPr>
            <p:ph type="body" sz="half" idx="1"/>
          </p:nvPr>
        </p:nvSpPr>
        <p:spPr>
          <a:xfrm>
            <a:off x="5450085" y="3903498"/>
            <a:ext cx="13483830" cy="8376048"/>
          </a:xfrm>
          <a:prstGeom prst="rect">
            <a:avLst/>
          </a:prstGeom>
        </p:spPr>
        <p:txBody>
          <a:bodyPr/>
          <a:lstStyle/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Accuracy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Computation time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Estimation of Quantities Of Interest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Conclusions and prospects</a:t>
            </a:r>
          </a:p>
        </p:txBody>
      </p:sp>
      <p:sp>
        <p:nvSpPr>
          <p:cNvPr id="171" name="Outline"/>
          <p:cNvSpPr txBox="1"/>
          <p:nvPr>
            <p:ph type="title"/>
          </p:nvPr>
        </p:nvSpPr>
        <p:spPr>
          <a:xfrm>
            <a:off x="12032360" y="579496"/>
            <a:ext cx="11950701" cy="2654301"/>
          </a:xfrm>
          <a:prstGeom prst="rect">
            <a:avLst/>
          </a:prstGeom>
          <a:effectLst>
            <a:outerShdw sx="100000" sy="100000" kx="0" ky="0" algn="b" rotWithShape="0" blurRad="38100" dist="254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/>
          <a:lstStyle/>
          <a:p>
            <a:pPr/>
            <a:r>
              <a:t>Outline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Risk estimation (after geometry uncertainty propagation)"/>
          <p:cNvSpPr txBox="1"/>
          <p:nvPr>
            <p:ph type="body" sz="quarter" idx="1"/>
          </p:nvPr>
        </p:nvSpPr>
        <p:spPr>
          <a:xfrm>
            <a:off x="2387600" y="1549400"/>
            <a:ext cx="15269766" cy="725885"/>
          </a:xfrm>
          <a:prstGeom prst="rect">
            <a:avLst/>
          </a:prstGeom>
        </p:spPr>
        <p:txBody>
          <a:bodyPr anchor="t"/>
          <a:lstStyle>
            <a:lvl1pPr marL="685800" indent="-508000">
              <a:lnSpc>
                <a:spcPts val="4400"/>
              </a:lnSpc>
              <a:buSzPct val="59999"/>
              <a:buBlip>
                <a:blip r:embed="rId2"/>
              </a:buBlip>
              <a:defRPr sz="3700"/>
            </a:lvl1pPr>
          </a:lstStyle>
          <a:p>
            <a:pPr/>
            <a:r>
              <a:t>Risk estimation (after geometry uncertainty propagation)</a:t>
            </a:r>
          </a:p>
        </p:txBody>
      </p:sp>
      <p:grpSp>
        <p:nvGrpSpPr>
          <p:cNvPr id="363" name="Groupe"/>
          <p:cNvGrpSpPr/>
          <p:nvPr/>
        </p:nvGrpSpPr>
        <p:grpSpPr>
          <a:xfrm>
            <a:off x="10787246" y="6846968"/>
            <a:ext cx="6779331" cy="5963955"/>
            <a:chOff x="0" y="0"/>
            <a:chExt cx="6779329" cy="5963953"/>
          </a:xfrm>
        </p:grpSpPr>
        <p:pic>
          <p:nvPicPr>
            <p:cNvPr id="361" name="Capture d’écran 2020-03-21 à 21.18.22.png" descr="Capture d’écran 2020-03-21 à 21.18.2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779330" cy="58442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2" name="S(X_0).pdf" descr="S(X_0)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15" y="5596218"/>
              <a:ext cx="934247" cy="367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6" name="Groupe"/>
          <p:cNvGrpSpPr/>
          <p:nvPr/>
        </p:nvGrpSpPr>
        <p:grpSpPr>
          <a:xfrm>
            <a:off x="2045896" y="6906820"/>
            <a:ext cx="6654986" cy="5844251"/>
            <a:chOff x="0" y="0"/>
            <a:chExt cx="6654985" cy="5844249"/>
          </a:xfrm>
        </p:grpSpPr>
        <p:pic>
          <p:nvPicPr>
            <p:cNvPr id="364" name="Capture d’écran 2020-03-21 à 21.18.40.png" descr="Capture d’écran 2020-03-21 à 21.18.40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307" t="0" r="3112" b="0"/>
            <a:stretch>
              <a:fillRect/>
            </a:stretch>
          </p:blipFill>
          <p:spPr>
            <a:xfrm>
              <a:off x="0" y="0"/>
              <a:ext cx="6654986" cy="58442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5" name="X_0.pdf" descr="X_0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843712" y="5561293"/>
              <a:ext cx="385838" cy="278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7" name="From MC samples:"/>
          <p:cNvSpPr txBox="1"/>
          <p:nvPr/>
        </p:nvSpPr>
        <p:spPr>
          <a:xfrm>
            <a:off x="2300898" y="4252734"/>
            <a:ext cx="5330123" cy="693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7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t>From MC samples:</a:t>
            </a:r>
          </a:p>
        </p:txBody>
      </p:sp>
      <p:pic>
        <p:nvPicPr>
          <p:cNvPr id="368" name="R=P(X&lt;X_0)=_int_.pdf" descr="R=P(X&lt;X_0)=_int_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52323" y="2612724"/>
            <a:ext cx="65786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hat_R_MC_=_frac_.pdf" descr="hat_R_MC_=_frac_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73172" y="3926160"/>
            <a:ext cx="44704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hat_R_TM_=_int_-.pdf" descr="hat_R_TM_=_int_-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594394" y="8222762"/>
            <a:ext cx="4508501" cy="1181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3" name="Groupe"/>
          <p:cNvGrpSpPr/>
          <p:nvPr/>
        </p:nvGrpSpPr>
        <p:grpSpPr>
          <a:xfrm>
            <a:off x="17081314" y="9673189"/>
            <a:ext cx="6734704" cy="1482994"/>
            <a:chOff x="0" y="0"/>
            <a:chExt cx="6734704" cy="1482992"/>
          </a:xfrm>
        </p:grpSpPr>
        <p:sp>
          <p:nvSpPr>
            <p:cNvPr id="371" name="Rectangle"/>
            <p:cNvSpPr/>
            <p:nvPr/>
          </p:nvSpPr>
          <p:spPr>
            <a:xfrm>
              <a:off x="477834" y="0"/>
              <a:ext cx="6256871" cy="1482993"/>
            </a:xfrm>
            <a:prstGeom prst="rect">
              <a:avLst/>
            </a:prstGeom>
            <a:noFill/>
            <a:ln w="25400" cap="flat">
              <a:solidFill>
                <a:srgbClr val="CE341E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72" name="Rightarrow_hat_R.pdf" descr="Rightarrow_hat_R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189046"/>
              <a:ext cx="6578600" cy="110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4" name="Compute the QoI:"/>
          <p:cNvSpPr txBox="1"/>
          <p:nvPr/>
        </p:nvSpPr>
        <p:spPr>
          <a:xfrm>
            <a:off x="2273251" y="2844047"/>
            <a:ext cx="5330123" cy="693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7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t>Compute the QoI:</a:t>
            </a:r>
          </a:p>
        </p:txBody>
      </p:sp>
      <p:sp>
        <p:nvSpPr>
          <p:cNvPr id="375" name="From MC samples and TM:"/>
          <p:cNvSpPr txBox="1"/>
          <p:nvPr/>
        </p:nvSpPr>
        <p:spPr>
          <a:xfrm>
            <a:off x="2273251" y="5661420"/>
            <a:ext cx="8744328" cy="693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7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t>From MC samples </a:t>
            </a:r>
            <a:r>
              <a:rPr>
                <a:latin typeface="+mj-lt"/>
                <a:ea typeface="+mj-ea"/>
                <a:cs typeface="+mj-cs"/>
                <a:sym typeface="Optima ExtraBlack"/>
              </a:rPr>
              <a:t>and</a:t>
            </a:r>
            <a:r>
              <a:t> TM:</a:t>
            </a:r>
          </a:p>
        </p:txBody>
      </p:sp>
      <p:grpSp>
        <p:nvGrpSpPr>
          <p:cNvPr id="378" name="Groupe"/>
          <p:cNvGrpSpPr/>
          <p:nvPr/>
        </p:nvGrpSpPr>
        <p:grpSpPr>
          <a:xfrm>
            <a:off x="7114352" y="6235277"/>
            <a:ext cx="6855283" cy="1261435"/>
            <a:chOff x="0" y="0"/>
            <a:chExt cx="6855282" cy="1261433"/>
          </a:xfrm>
        </p:grpSpPr>
        <p:sp>
          <p:nvSpPr>
            <p:cNvPr id="376" name="Texte"/>
            <p:cNvSpPr txBox="1"/>
            <p:nvPr/>
          </p:nvSpPr>
          <p:spPr>
            <a:xfrm>
              <a:off x="3231883" y="0"/>
              <a:ext cx="385838" cy="690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650" i="1">
                        <a:solidFill>
                          <a:srgbClr val="004C7F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m:oMathPara>
              </a14:m>
              <a:endParaRPr>
                <a:solidFill>
                  <a:srgbClr val="004D80"/>
                </a:solidFill>
              </a:endParaRPr>
            </a:p>
          </p:txBody>
        </p:sp>
        <p:sp>
          <p:nvSpPr>
            <p:cNvPr id="380" name="Ligne de connexion"/>
            <p:cNvSpPr/>
            <p:nvPr/>
          </p:nvSpPr>
          <p:spPr>
            <a:xfrm>
              <a:off x="0" y="716459"/>
              <a:ext cx="6855283" cy="54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104"/>
                  </a:moveTo>
                  <a:cubicBezTo>
                    <a:pt x="7201" y="-5400"/>
                    <a:pt x="14401" y="-5368"/>
                    <a:pt x="21600" y="16200"/>
                  </a:cubicBezTo>
                </a:path>
              </a:pathLst>
            </a:custGeom>
            <a:noFill/>
            <a:ln w="254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379" name="Estimation of Qo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Estimation of QoIs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Estimation of Qo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Estimation of QoIs</a:t>
            </a:r>
          </a:p>
        </p:txBody>
      </p:sp>
      <p:sp>
        <p:nvSpPr>
          <p:cNvPr id="38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4" name="Capture d’écran 2020-03-27 à 16.23.28.png" descr="Capture d’écran 2020-03-27 à 16.23.2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79"/>
          <a:stretch>
            <a:fillRect/>
          </a:stretch>
        </p:blipFill>
        <p:spPr>
          <a:xfrm>
            <a:off x="16684621" y="5824701"/>
            <a:ext cx="7164042" cy="5932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Capture d’écran 2020-03-27 à 16.23.03.png" descr="Capture d’écran 2020-03-27 à 16.23.03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37"/>
          <a:stretch>
            <a:fillRect/>
          </a:stretch>
        </p:blipFill>
        <p:spPr>
          <a:xfrm>
            <a:off x="9473251" y="5824701"/>
            <a:ext cx="6781728" cy="5929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Capture d’écran 2020-03-27 à 16.22.31.png" descr="Capture d’écran 2020-03-27 à 16.22.31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1481"/>
          <a:stretch>
            <a:fillRect/>
          </a:stretch>
        </p:blipFill>
        <p:spPr>
          <a:xfrm>
            <a:off x="1928884" y="5824701"/>
            <a:ext cx="6926655" cy="593272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Texte"/>
          <p:cNvSpPr txBox="1"/>
          <p:nvPr/>
        </p:nvSpPr>
        <p:spPr>
          <a:xfrm>
            <a:off x="21285316" y="9690160"/>
            <a:ext cx="2210687" cy="690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476383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7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37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37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6633</m:t>
                  </m:r>
                </m:oMath>
              </m:oMathPara>
            </a14:m>
          </a:p>
        </p:txBody>
      </p:sp>
      <p:sp>
        <p:nvSpPr>
          <p:cNvPr id="388" name="Texte"/>
          <p:cNvSpPr txBox="1"/>
          <p:nvPr/>
        </p:nvSpPr>
        <p:spPr>
          <a:xfrm>
            <a:off x="13836650" y="10104854"/>
            <a:ext cx="2210687" cy="690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476383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36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36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4200</m:t>
                  </m:r>
                </m:oMath>
              </m:oMathPara>
            </a14:m>
          </a:p>
        </p:txBody>
      </p:sp>
      <p:sp>
        <p:nvSpPr>
          <p:cNvPr id="389" name="Texte"/>
          <p:cNvSpPr txBox="1"/>
          <p:nvPr/>
        </p:nvSpPr>
        <p:spPr>
          <a:xfrm>
            <a:off x="6387984" y="9911331"/>
            <a:ext cx="2210687" cy="690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476383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7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37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37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4455</m:t>
                  </m:r>
                </m:oMath>
              </m:oMathPara>
            </a14:m>
          </a:p>
        </p:txBody>
      </p:sp>
      <p:grpSp>
        <p:nvGrpSpPr>
          <p:cNvPr id="392" name="Groupe"/>
          <p:cNvGrpSpPr/>
          <p:nvPr/>
        </p:nvGrpSpPr>
        <p:grpSpPr>
          <a:xfrm>
            <a:off x="18310424" y="1925917"/>
            <a:ext cx="4345287" cy="3815927"/>
            <a:chOff x="0" y="0"/>
            <a:chExt cx="4345285" cy="3815926"/>
          </a:xfrm>
        </p:grpSpPr>
        <p:pic>
          <p:nvPicPr>
            <p:cNvPr id="390" name="Capture d’écran 2020-03-21 à 21.18.40.png" descr="Capture d’écran 2020-03-21 à 21.18.40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307" t="0" r="3112" b="0"/>
            <a:stretch>
              <a:fillRect/>
            </a:stretch>
          </p:blipFill>
          <p:spPr>
            <a:xfrm>
              <a:off x="0" y="0"/>
              <a:ext cx="4345286" cy="3815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1" name="X_0.pdf" descr="X_0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56764" y="3631173"/>
              <a:ext cx="251928" cy="181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3" name="Risk estimation (after geometry uncertainty propagation)"/>
          <p:cNvSpPr txBox="1"/>
          <p:nvPr>
            <p:ph type="body" sz="quarter" idx="1"/>
          </p:nvPr>
        </p:nvSpPr>
        <p:spPr>
          <a:xfrm>
            <a:off x="2387600" y="1549400"/>
            <a:ext cx="15269766" cy="725885"/>
          </a:xfrm>
          <a:prstGeom prst="rect">
            <a:avLst/>
          </a:prstGeom>
        </p:spPr>
        <p:txBody>
          <a:bodyPr anchor="t"/>
          <a:lstStyle>
            <a:lvl1pPr marL="685800" indent="-508000">
              <a:lnSpc>
                <a:spcPts val="4400"/>
              </a:lnSpc>
              <a:buSzPct val="59999"/>
              <a:buBlip>
                <a:blip r:embed="rId7"/>
              </a:buBlip>
              <a:defRPr sz="3700"/>
            </a:lvl1pPr>
          </a:lstStyle>
          <a:p>
            <a:pPr/>
            <a:r>
              <a:t>Risk estimation (after geometry uncertainty propagation)</a:t>
            </a:r>
          </a:p>
        </p:txBody>
      </p:sp>
      <p:sp>
        <p:nvSpPr>
          <p:cNvPr id="394" name="Complex quantity to compute due to fat tail (and ever more complex a the threshold becomes smaller)…"/>
          <p:cNvSpPr txBox="1"/>
          <p:nvPr/>
        </p:nvSpPr>
        <p:spPr>
          <a:xfrm>
            <a:off x="2947463" y="2691744"/>
            <a:ext cx="15054695" cy="2284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8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t>Complex quantity to compute due to fat tail (and ever more complex a the threshold becomes smaller)</a:t>
            </a:r>
          </a:p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8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t>Transport map is computed with order (here 7)</a:t>
            </a:r>
          </a:p>
        </p:txBody>
      </p:sp>
      <p:sp>
        <p:nvSpPr>
          <p:cNvPr id="395" name="Extrapolation property + no integration bias"/>
          <p:cNvSpPr txBox="1"/>
          <p:nvPr/>
        </p:nvSpPr>
        <p:spPr>
          <a:xfrm>
            <a:off x="8138814" y="12315760"/>
            <a:ext cx="9450603" cy="690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8"/>
              </a:buBlip>
              <a:tabLst>
                <a:tab pos="1066800" algn="l"/>
              </a:tabLst>
              <a:defRPr b="0" sz="3500">
                <a:solidFill>
                  <a:schemeClr val="accent5">
                    <a:lumOff val="-29866"/>
                  </a:schemeClr>
                </a:solidFill>
              </a:defRPr>
            </a:pPr>
            <a:r>
              <a:t>Extrapolation property + no integration bias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Estimation of QoIs"/>
          <p:cNvSpPr txBox="1"/>
          <p:nvPr>
            <p:ph type="title"/>
          </p:nvPr>
        </p:nvSpPr>
        <p:spPr>
          <a:xfrm>
            <a:off x="8755752" y="-74750"/>
            <a:ext cx="15269767" cy="2421790"/>
          </a:xfrm>
          <a:prstGeom prst="rect">
            <a:avLst/>
          </a:prstGeom>
        </p:spPr>
        <p:txBody>
          <a:bodyPr/>
          <a:lstStyle/>
          <a:p>
            <a:pPr/>
            <a:r>
              <a:t>Estimation of QoIs</a:t>
            </a:r>
          </a:p>
        </p:txBody>
      </p:sp>
      <p:sp>
        <p:nvSpPr>
          <p:cNvPr id="39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Use of transport maps for forward UQ:…"/>
          <p:cNvSpPr txBox="1"/>
          <p:nvPr/>
        </p:nvSpPr>
        <p:spPr>
          <a:xfrm>
            <a:off x="2849656" y="3594199"/>
            <a:ext cx="18257843" cy="6056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Use of transport maps for forward UQ:</a:t>
            </a:r>
            <a:br/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Analytical formulation of the output pdf (can be used for likelihood based Bayesian inference)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Less variance in the results vs KDE (none with GQ) 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Compact the information: samples are converted to a map allowing model free sampling (deterministic and MC)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Can speed-up computation of probabilities (ex: risks)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Accuracy…"/>
          <p:cNvSpPr txBox="1"/>
          <p:nvPr>
            <p:ph type="body" sz="half" idx="1"/>
          </p:nvPr>
        </p:nvSpPr>
        <p:spPr>
          <a:xfrm>
            <a:off x="5450085" y="3903498"/>
            <a:ext cx="13483830" cy="8376048"/>
          </a:xfrm>
          <a:prstGeom prst="rect">
            <a:avLst/>
          </a:prstGeom>
        </p:spPr>
        <p:txBody>
          <a:bodyPr/>
          <a:lstStyle/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Accuracy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Computation time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Estimation of Quantities Of Interest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Bayesian parameter update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Conclusions and prospects</a:t>
            </a:r>
          </a:p>
        </p:txBody>
      </p:sp>
      <p:sp>
        <p:nvSpPr>
          <p:cNvPr id="402" name="Outline"/>
          <p:cNvSpPr txBox="1"/>
          <p:nvPr>
            <p:ph type="title"/>
          </p:nvPr>
        </p:nvSpPr>
        <p:spPr>
          <a:xfrm>
            <a:off x="12032360" y="579496"/>
            <a:ext cx="11950701" cy="2654301"/>
          </a:xfrm>
          <a:prstGeom prst="rect">
            <a:avLst/>
          </a:prstGeom>
          <a:effectLst>
            <a:outerShdw sx="100000" sy="100000" kx="0" ky="0" algn="b" rotWithShape="0" blurRad="38100" dist="254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/>
          <a:lstStyle/>
          <a:p>
            <a:pPr/>
            <a:r>
              <a:t>Outline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Bayesian parameter update"/>
          <p:cNvSpPr txBox="1"/>
          <p:nvPr>
            <p:ph type="title"/>
          </p:nvPr>
        </p:nvSpPr>
        <p:spPr>
          <a:xfrm>
            <a:off x="8755752" y="-74750"/>
            <a:ext cx="15269767" cy="2421790"/>
          </a:xfrm>
          <a:prstGeom prst="rect">
            <a:avLst/>
          </a:prstGeom>
        </p:spPr>
        <p:txBody>
          <a:bodyPr/>
          <a:lstStyle/>
          <a:p>
            <a:pPr/>
            <a:r>
              <a:t>Bayesian parameter update</a:t>
            </a:r>
          </a:p>
        </p:txBody>
      </p:sp>
      <p:sp>
        <p:nvSpPr>
          <p:cNvPr id="40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6" name="Data"/>
          <p:cNvSpPr txBox="1"/>
          <p:nvPr>
            <p:ph type="body" sz="quarter" idx="1"/>
          </p:nvPr>
        </p:nvSpPr>
        <p:spPr>
          <a:xfrm>
            <a:off x="2310070" y="1889561"/>
            <a:ext cx="15269766" cy="725885"/>
          </a:xfrm>
          <a:prstGeom prst="rect">
            <a:avLst/>
          </a:prstGeom>
        </p:spPr>
        <p:txBody>
          <a:bodyPr anchor="t"/>
          <a:lstStyle>
            <a:lvl1pPr marL="685800" indent="-508000">
              <a:lnSpc>
                <a:spcPts val="4400"/>
              </a:lnSpc>
              <a:buSzPct val="59999"/>
              <a:buBlip>
                <a:blip r:embed="rId2"/>
              </a:buBlip>
              <a:defRPr sz="3700"/>
            </a:lvl1pPr>
          </a:lstStyle>
          <a:p>
            <a:pPr/>
            <a:r>
              <a:t>Data</a:t>
            </a:r>
          </a:p>
        </p:txBody>
      </p:sp>
      <p:pic>
        <p:nvPicPr>
          <p:cNvPr id="407" name="Capture d’écran 2020-04-06 à 16.49.05.png" descr="Capture d’écran 2020-04-06 à 16.49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8083" y="2769474"/>
            <a:ext cx="5535788" cy="476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Capture d’écran 2020-04-06 à 17.14.49.png" descr="Capture d’écran 2020-04-06 à 17.14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74846" y="2769475"/>
            <a:ext cx="6007981" cy="4760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Capture d’écran 2020-04-06 à 18.41.10.png" descr="Capture d’écran 2020-04-06 à 18.41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95366" y="2769474"/>
            <a:ext cx="5557291" cy="476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Capture d’écran 2020-04-08 à 02.44.44.png" descr="Capture d’écran 2020-04-08 à 02.44.4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65063" y="7952079"/>
            <a:ext cx="6035656" cy="5321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Capture d’écran 2020-04-14 à 20.21.01.png" descr="Capture d’écran 2020-04-14 à 20.21.0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00687" y="7913913"/>
            <a:ext cx="6322898" cy="5398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Bayesian parameter update"/>
          <p:cNvSpPr txBox="1"/>
          <p:nvPr>
            <p:ph type="title"/>
          </p:nvPr>
        </p:nvSpPr>
        <p:spPr>
          <a:xfrm>
            <a:off x="8755752" y="-74750"/>
            <a:ext cx="15269767" cy="2421790"/>
          </a:xfrm>
          <a:prstGeom prst="rect">
            <a:avLst/>
          </a:prstGeom>
        </p:spPr>
        <p:txBody>
          <a:bodyPr/>
          <a:lstStyle/>
          <a:p>
            <a:pPr/>
            <a:r>
              <a:t>Bayesian parameter update</a:t>
            </a:r>
          </a:p>
        </p:txBody>
      </p:sp>
      <p:sp>
        <p:nvSpPr>
          <p:cNvPr id="4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True data"/>
          <p:cNvSpPr txBox="1"/>
          <p:nvPr>
            <p:ph type="body" sz="quarter" idx="1"/>
          </p:nvPr>
        </p:nvSpPr>
        <p:spPr>
          <a:xfrm>
            <a:off x="2310070" y="1889561"/>
            <a:ext cx="15269766" cy="725885"/>
          </a:xfrm>
          <a:prstGeom prst="rect">
            <a:avLst/>
          </a:prstGeom>
        </p:spPr>
        <p:txBody>
          <a:bodyPr anchor="t"/>
          <a:lstStyle>
            <a:lvl1pPr marL="685800" indent="-508000">
              <a:lnSpc>
                <a:spcPts val="4400"/>
              </a:lnSpc>
              <a:buSzPct val="59999"/>
              <a:buBlip>
                <a:blip r:embed="rId2"/>
              </a:buBlip>
              <a:defRPr sz="3700"/>
            </a:lvl1pPr>
          </a:lstStyle>
          <a:p>
            <a:pPr/>
            <a:r>
              <a:t>True data</a:t>
            </a:r>
          </a:p>
        </p:txBody>
      </p:sp>
      <p:pic>
        <p:nvPicPr>
          <p:cNvPr id="416" name="Capture d’écran 2020-04-14 à 20.14.18.png" descr="Capture d’écran 2020-04-14 à 20.14.18.png"/>
          <p:cNvPicPr>
            <a:picLocks noChangeAspect="1"/>
          </p:cNvPicPr>
          <p:nvPr/>
        </p:nvPicPr>
        <p:blipFill>
          <a:blip r:embed="rId3">
            <a:extLst/>
          </a:blip>
          <a:srcRect l="0" t="1722" r="0" b="0"/>
          <a:stretch>
            <a:fillRect/>
          </a:stretch>
        </p:blipFill>
        <p:spPr>
          <a:xfrm>
            <a:off x="3669916" y="2818562"/>
            <a:ext cx="6514705" cy="561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Capture d’écran 2020-04-14 à 20.14.36.png" descr="Capture d’écran 2020-04-14 à 20.14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7169" y="8633491"/>
            <a:ext cx="5780197" cy="5027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Capture d’écran 2020-04-14 à 20.14.29.png" descr="Capture d’écran 2020-04-14 à 20.14.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13630" y="3023038"/>
            <a:ext cx="6154009" cy="5202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Capture d’écran 2020-04-14 à 20.14.46.png" descr="Capture d’écran 2020-04-14 à 20.14.4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545340" y="8633491"/>
            <a:ext cx="5690589" cy="5027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 aux angles arrondis"/>
          <p:cNvSpPr/>
          <p:nvPr/>
        </p:nvSpPr>
        <p:spPr>
          <a:xfrm>
            <a:off x="5207777" y="9959909"/>
            <a:ext cx="12334975" cy="1270001"/>
          </a:xfrm>
          <a:prstGeom prst="roundRect">
            <a:avLst>
              <a:gd name="adj" fmla="val 15000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lnSpc>
                <a:spcPct val="100000"/>
              </a:lnSpc>
              <a:tabLst/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2" name="Accuracy…"/>
          <p:cNvSpPr txBox="1"/>
          <p:nvPr>
            <p:ph type="body" sz="half" idx="1"/>
          </p:nvPr>
        </p:nvSpPr>
        <p:spPr>
          <a:xfrm>
            <a:off x="5450085" y="3903498"/>
            <a:ext cx="13483830" cy="8376048"/>
          </a:xfrm>
          <a:prstGeom prst="rect">
            <a:avLst/>
          </a:prstGeom>
        </p:spPr>
        <p:txBody>
          <a:bodyPr/>
          <a:lstStyle/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Accuracy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Computation time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Estimation of Quantities Of Interest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Conclusions and prospects</a:t>
            </a:r>
          </a:p>
        </p:txBody>
      </p:sp>
      <p:sp>
        <p:nvSpPr>
          <p:cNvPr id="423" name="Outline"/>
          <p:cNvSpPr txBox="1"/>
          <p:nvPr>
            <p:ph type="title"/>
          </p:nvPr>
        </p:nvSpPr>
        <p:spPr>
          <a:xfrm>
            <a:off x="12032360" y="579496"/>
            <a:ext cx="11950701" cy="2654301"/>
          </a:xfrm>
          <a:prstGeom prst="rect">
            <a:avLst/>
          </a:prstGeom>
          <a:effectLst>
            <a:outerShdw sx="100000" sy="100000" kx="0" ky="0" algn="b" rotWithShape="0" blurRad="38100" dist="254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/>
          <a:lstStyle/>
          <a:p>
            <a:pPr/>
            <a:r>
              <a:t>Outline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Forward UQ for all cable lengths"/>
          <p:cNvSpPr txBox="1"/>
          <p:nvPr>
            <p:ph type="title"/>
          </p:nvPr>
        </p:nvSpPr>
        <p:spPr>
          <a:xfrm>
            <a:off x="8755752" y="-74750"/>
            <a:ext cx="15269767" cy="2421790"/>
          </a:xfrm>
          <a:prstGeom prst="rect">
            <a:avLst/>
          </a:prstGeom>
        </p:spPr>
        <p:txBody>
          <a:bodyPr/>
          <a:lstStyle/>
          <a:p>
            <a:pPr/>
            <a:r>
              <a:t>Forward UQ for all cable lengths</a:t>
            </a:r>
          </a:p>
        </p:txBody>
      </p:sp>
      <p:sp>
        <p:nvSpPr>
          <p:cNvPr id="42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7" name="Uncertain inputs"/>
          <p:cNvSpPr txBox="1"/>
          <p:nvPr>
            <p:ph type="body" sz="quarter" idx="1"/>
          </p:nvPr>
        </p:nvSpPr>
        <p:spPr>
          <a:xfrm>
            <a:off x="2310070" y="1889561"/>
            <a:ext cx="15269766" cy="725885"/>
          </a:xfrm>
          <a:prstGeom prst="rect">
            <a:avLst/>
          </a:prstGeom>
        </p:spPr>
        <p:txBody>
          <a:bodyPr anchor="t"/>
          <a:lstStyle>
            <a:lvl1pPr marL="685800" indent="-508000">
              <a:lnSpc>
                <a:spcPts val="4400"/>
              </a:lnSpc>
              <a:buSzPct val="59999"/>
              <a:buBlip>
                <a:blip r:embed="rId2"/>
              </a:buBlip>
              <a:defRPr sz="3700"/>
            </a:lvl1pPr>
          </a:lstStyle>
          <a:p>
            <a:pPr/>
            <a:r>
              <a:t>Uncertain inputs</a:t>
            </a:r>
          </a:p>
        </p:txBody>
      </p:sp>
      <p:pic>
        <p:nvPicPr>
          <p:cNvPr id="428" name="Capture d’écran 2020-03-21 à 23.20.46.png" descr="Capture d’écran 2020-03-21 à 23.20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1092" y="5811714"/>
            <a:ext cx="7621631" cy="707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Capture d’écran 2020-03-21 à 23.19.53.png" descr="Capture d’écran 2020-03-21 à 23.19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0856" y="5811714"/>
            <a:ext cx="8732386" cy="70772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Groupe"/>
          <p:cNvSpPr txBox="1"/>
          <p:nvPr/>
        </p:nvSpPr>
        <p:spPr>
          <a:xfrm>
            <a:off x="4158886" y="5140981"/>
            <a:ext cx="5276325" cy="51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5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Uncertainties </a:t>
            </a:r>
          </a:p>
        </p:txBody>
      </p:sp>
      <p:sp>
        <p:nvSpPr>
          <p:cNvPr id="431" name="Groupe"/>
          <p:cNvSpPr txBox="1"/>
          <p:nvPr/>
        </p:nvSpPr>
        <p:spPr>
          <a:xfrm>
            <a:off x="17450263" y="5140981"/>
            <a:ext cx="5276325" cy="51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5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Data</a:t>
            </a:r>
          </a:p>
        </p:txBody>
      </p:sp>
      <p:sp>
        <p:nvSpPr>
          <p:cNvPr id="432" name="Groupe"/>
          <p:cNvSpPr txBox="1"/>
          <p:nvPr/>
        </p:nvSpPr>
        <p:spPr>
          <a:xfrm>
            <a:off x="3352684" y="2740712"/>
            <a:ext cx="15795733" cy="1546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5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Friction coefficient:</a:t>
            </a:r>
            <a:r>
              <a:rPr b="0"/>
              <a:t> Gaussian pdf with </a:t>
            </a:r>
            <a14:m>
              <m:oMath>
                <m:r>
                  <a:rPr xmlns:a="http://schemas.openxmlformats.org/drawingml/2006/main" sz="34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34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0.25</m:t>
                </m:r>
              </m:oMath>
            </a14:m>
            <a:r>
              <a:rPr b="0"/>
              <a:t> and </a:t>
            </a:r>
            <a14:m>
              <m:oMath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0.08</m:t>
                </m:r>
              </m:oMath>
            </a14:m>
            <a:r>
              <a:rPr b="0"/>
              <a:t> truncated at 0</a:t>
            </a:r>
          </a:p>
        </p:txBody>
      </p:sp>
      <p:sp>
        <p:nvSpPr>
          <p:cNvPr id="433" name="Groupe"/>
          <p:cNvSpPr txBox="1"/>
          <p:nvPr/>
        </p:nvSpPr>
        <p:spPr>
          <a:xfrm>
            <a:off x="3352684" y="3440315"/>
            <a:ext cx="15795733" cy="1546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5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Surface friction:</a:t>
            </a:r>
            <a:r>
              <a:rPr b="0"/>
              <a:t> Gaussian pdf with </a:t>
            </a:r>
            <a14:m>
              <m:oMath>
                <m:r>
                  <a:rPr xmlns:a="http://schemas.openxmlformats.org/drawingml/2006/main" sz="33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33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100</m:t>
                </m:r>
              </m:oMath>
            </a14:m>
            <a:r>
              <a:rPr b="0"/>
              <a:t> and </a:t>
            </a:r>
            <a14:m>
              <m:oMath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10</m:t>
                </m:r>
              </m:oMath>
            </a14:m>
            <a:r>
              <a:rPr b="0"/>
              <a:t> [lbf]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mprovement 1: Bayesian infer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Improvement 1: Bayesian inference</a:t>
            </a:r>
          </a:p>
        </p:txBody>
      </p:sp>
      <p:sp>
        <p:nvSpPr>
          <p:cNvPr id="43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7" name="Lead: Likelihood free inference"/>
          <p:cNvSpPr txBox="1"/>
          <p:nvPr/>
        </p:nvSpPr>
        <p:spPr>
          <a:xfrm>
            <a:off x="2320790" y="1757999"/>
            <a:ext cx="182578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</a:lstStyle>
          <a:p>
            <a:pPr/>
            <a:r>
              <a:t>Lead: Likelihood free inference</a:t>
            </a:r>
          </a:p>
        </p:txBody>
      </p:sp>
      <p:sp>
        <p:nvSpPr>
          <p:cNvPr id="438" name="Draw samples from priors:"/>
          <p:cNvSpPr txBox="1"/>
          <p:nvPr/>
        </p:nvSpPr>
        <p:spPr>
          <a:xfrm>
            <a:off x="2138497" y="3876130"/>
            <a:ext cx="6057621" cy="73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marL="825500" indent="-508000" algn="l"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>
                <a:solidFill>
                  <a:srgbClr val="486383"/>
                </a:solidFill>
              </a:defRPr>
            </a:pPr>
            <a:r>
              <a:t>Draw samples from priors:</a:t>
            </a:r>
          </a:p>
        </p:txBody>
      </p:sp>
      <p:pic>
        <p:nvPicPr>
          <p:cNvPr id="439" name="left_p_k,i_k_rig.pdf" descr="left_p_k,i_k_rig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30398" y="3887978"/>
            <a:ext cx="4495801" cy="596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2" name="Groupe"/>
          <p:cNvGrpSpPr/>
          <p:nvPr/>
        </p:nvGrpSpPr>
        <p:grpSpPr>
          <a:xfrm>
            <a:off x="8296147" y="4507457"/>
            <a:ext cx="3964303" cy="1222073"/>
            <a:chOff x="0" y="0"/>
            <a:chExt cx="3964302" cy="1222071"/>
          </a:xfrm>
        </p:grpSpPr>
        <p:sp>
          <p:nvSpPr>
            <p:cNvPr id="440" name="Bayesian prior"/>
            <p:cNvSpPr txBox="1"/>
            <p:nvPr/>
          </p:nvSpPr>
          <p:spPr>
            <a:xfrm>
              <a:off x="0" y="594054"/>
              <a:ext cx="3964303" cy="628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Bayesian prior</a:t>
              </a:r>
            </a:p>
          </p:txBody>
        </p:sp>
        <p:sp>
          <p:nvSpPr>
            <p:cNvPr id="441" name="Ligne"/>
            <p:cNvSpPr/>
            <p:nvPr/>
          </p:nvSpPr>
          <p:spPr>
            <a:xfrm flipH="1">
              <a:off x="2047150" y="0"/>
              <a:ext cx="680039" cy="680038"/>
            </a:xfrm>
            <a:prstGeom prst="line">
              <a:avLst/>
            </a:prstGeom>
            <a:noFill/>
            <a:ln w="25400" cap="flat">
              <a:solidFill>
                <a:srgbClr val="47638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446" name="Groupe"/>
          <p:cNvGrpSpPr/>
          <p:nvPr/>
        </p:nvGrpSpPr>
        <p:grpSpPr>
          <a:xfrm>
            <a:off x="12490436" y="2024425"/>
            <a:ext cx="11674133" cy="4323854"/>
            <a:chOff x="0" y="0"/>
            <a:chExt cx="11674132" cy="4323852"/>
          </a:xfrm>
        </p:grpSpPr>
        <p:sp>
          <p:nvSpPr>
            <p:cNvPr id="443" name="Ligne"/>
            <p:cNvSpPr/>
            <p:nvPr/>
          </p:nvSpPr>
          <p:spPr>
            <a:xfrm>
              <a:off x="260350" y="2162003"/>
              <a:ext cx="26924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44" name="Capture d’écran 2020-05-02 à 04.08.25.png" descr="Capture d’écran 2020-05-02 à 04.08.25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5924" r="4277" b="3195"/>
            <a:stretch>
              <a:fillRect/>
            </a:stretch>
          </p:blipFill>
          <p:spPr>
            <a:xfrm>
              <a:off x="2996024" y="0"/>
              <a:ext cx="8678109" cy="4323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GP of survey points"/>
            <p:cNvSpPr txBox="1"/>
            <p:nvPr/>
          </p:nvSpPr>
          <p:spPr>
            <a:xfrm>
              <a:off x="0" y="1021187"/>
              <a:ext cx="3403600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GP of survey points</a:t>
              </a:r>
            </a:p>
          </p:txBody>
        </p:sp>
      </p:grpSp>
      <p:grpSp>
        <p:nvGrpSpPr>
          <p:cNvPr id="450" name="Groupe"/>
          <p:cNvGrpSpPr/>
          <p:nvPr/>
        </p:nvGrpSpPr>
        <p:grpSpPr>
          <a:xfrm>
            <a:off x="2138497" y="5962748"/>
            <a:ext cx="12565093" cy="754287"/>
            <a:chOff x="0" y="0"/>
            <a:chExt cx="12565091" cy="754285"/>
          </a:xfrm>
        </p:grpSpPr>
        <p:pic>
          <p:nvPicPr>
            <p:cNvPr id="447" name="k=_left_1,...,N_.pdf" descr="k=_left_1,...,N_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815068" y="137164"/>
              <a:ext cx="2750024" cy="479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d_k_=_mathcal_M_.pdf" descr="d_k_=_mathcal_M_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71855" y="137164"/>
              <a:ext cx="3022433" cy="479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9" name="Compute model outputs:                                for"/>
            <p:cNvSpPr txBox="1"/>
            <p:nvPr/>
          </p:nvSpPr>
          <p:spPr>
            <a:xfrm>
              <a:off x="0" y="0"/>
              <a:ext cx="9526295" cy="754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lvl="1" marL="825500" indent="-508000" algn="l"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3"/>
                </a:buBlip>
                <a:tabLst>
                  <a:tab pos="1066800" algn="l"/>
                </a:tabLst>
                <a:defRPr b="0">
                  <a:solidFill>
                    <a:srgbClr val="486383"/>
                  </a:solidFill>
                </a:defRPr>
              </a:pPr>
              <a:r>
                <a:t>Compute model outputs:                                for</a:t>
              </a:r>
            </a:p>
          </p:txBody>
        </p:sp>
      </p:grpSp>
      <p:grpSp>
        <p:nvGrpSpPr>
          <p:cNvPr id="455" name="Groupe"/>
          <p:cNvGrpSpPr/>
          <p:nvPr/>
        </p:nvGrpSpPr>
        <p:grpSpPr>
          <a:xfrm>
            <a:off x="2138497" y="7345841"/>
            <a:ext cx="8759720" cy="738482"/>
            <a:chOff x="0" y="0"/>
            <a:chExt cx="8759719" cy="738480"/>
          </a:xfrm>
        </p:grpSpPr>
        <p:pic>
          <p:nvPicPr>
            <p:cNvPr id="451" name="left_d_k,p_k_rig.pdf" descr="left_d_k,p_k_rig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356119" y="134290"/>
              <a:ext cx="3403601" cy="469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4" name="Groupe"/>
            <p:cNvGrpSpPr/>
            <p:nvPr/>
          </p:nvGrpSpPr>
          <p:grpSpPr>
            <a:xfrm>
              <a:off x="-1" y="0"/>
              <a:ext cx="5238762" cy="738481"/>
              <a:chOff x="0" y="0"/>
              <a:chExt cx="5238760" cy="738480"/>
            </a:xfrm>
          </p:grpSpPr>
          <p:pic>
            <p:nvPicPr>
              <p:cNvPr id="452" name="i.pdf" descr="i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648181" y="166040"/>
                <a:ext cx="139701" cy="330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3" name="Marginalization over   :"/>
              <p:cNvSpPr txBox="1"/>
              <p:nvPr/>
            </p:nvSpPr>
            <p:spPr>
              <a:xfrm>
                <a:off x="-1" y="0"/>
                <a:ext cx="5238762" cy="738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noAutofit/>
              </a:bodyPr>
              <a:lstStyle/>
              <a:p>
                <a:pPr lvl="1" marL="825500" indent="-508000" algn="l">
                  <a:spcBef>
                    <a:spcPts val="1100"/>
                  </a:spcBef>
                  <a:buClr>
                    <a:srgbClr val="000000"/>
                  </a:buClr>
                  <a:buSzPct val="70285"/>
                  <a:buFont typeface="Gill Sans"/>
                  <a:buBlip>
                    <a:blip r:embed="rId3"/>
                  </a:buBlip>
                  <a:tabLst>
                    <a:tab pos="1066800" algn="l"/>
                  </a:tabLst>
                  <a:defRPr b="0">
                    <a:solidFill>
                      <a:srgbClr val="486383"/>
                    </a:solidFill>
                  </a:defRPr>
                </a:pPr>
                <a:r>
                  <a:t>Marginalization over   :</a:t>
                </a:r>
              </a:p>
            </p:txBody>
          </p:sp>
        </p:grpSp>
      </p:grpSp>
      <p:grpSp>
        <p:nvGrpSpPr>
          <p:cNvPr id="459" name="Groupe"/>
          <p:cNvGrpSpPr/>
          <p:nvPr/>
        </p:nvGrpSpPr>
        <p:grpSpPr>
          <a:xfrm>
            <a:off x="2110851" y="8516344"/>
            <a:ext cx="17519425" cy="1104901"/>
            <a:chOff x="0" y="0"/>
            <a:chExt cx="17519423" cy="1104900"/>
          </a:xfrm>
        </p:grpSpPr>
        <p:pic>
          <p:nvPicPr>
            <p:cNvPr id="456" name="S(d,p)_=_S_d(d)_.pdf" descr="S(d,p)_=_S_d(d)_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657414" y="0"/>
              <a:ext cx="3810001" cy="1104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S_sharp_pi(d,p)_.pdf" descr="S_sharp_pi(d,p)_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3653377" y="304800"/>
              <a:ext cx="3060701" cy="495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8" name="Compute the triangular transport map                                      such that:"/>
            <p:cNvSpPr txBox="1"/>
            <p:nvPr/>
          </p:nvSpPr>
          <p:spPr>
            <a:xfrm>
              <a:off x="0" y="204213"/>
              <a:ext cx="17519424" cy="738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lvl="1" marL="825500" indent="-508000" algn="l"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3"/>
                </a:buBlip>
                <a:tabLst>
                  <a:tab pos="1066800" algn="l"/>
                </a:tabLst>
                <a:defRPr b="0">
                  <a:solidFill>
                    <a:srgbClr val="486383"/>
                  </a:solidFill>
                </a:defRPr>
              </a:pPr>
              <a:r>
                <a:t>Compute the triangular transport map                                      such that:</a:t>
              </a:r>
            </a:p>
          </p:txBody>
        </p:sp>
      </p:grpSp>
      <p:grpSp>
        <p:nvGrpSpPr>
          <p:cNvPr id="464" name="Groupe"/>
          <p:cNvGrpSpPr/>
          <p:nvPr/>
        </p:nvGrpSpPr>
        <p:grpSpPr>
          <a:xfrm>
            <a:off x="2058880" y="10248683"/>
            <a:ext cx="17245496" cy="2328913"/>
            <a:chOff x="0" y="0"/>
            <a:chExt cx="17245494" cy="2328912"/>
          </a:xfrm>
        </p:grpSpPr>
        <p:sp>
          <p:nvSpPr>
            <p:cNvPr id="460" name="Then from the map structure property:"/>
            <p:cNvSpPr txBox="1"/>
            <p:nvPr/>
          </p:nvSpPr>
          <p:spPr>
            <a:xfrm>
              <a:off x="0" y="0"/>
              <a:ext cx="10301266" cy="7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lvl="1" marL="825500" indent="-508000" algn="l"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3"/>
                </a:buBlip>
                <a:tabLst>
                  <a:tab pos="1066800" algn="l"/>
                </a:tabLst>
                <a:defRPr b="0">
                  <a:solidFill>
                    <a:srgbClr val="486383"/>
                  </a:solidFill>
                </a:defRPr>
              </a:pPr>
              <a:r>
                <a:t>Then from the map structure property:</a:t>
              </a:r>
            </a:p>
          </p:txBody>
        </p:sp>
        <p:sp>
          <p:nvSpPr>
            <p:cNvPr id="461" name="Bayesian posterior"/>
            <p:cNvSpPr txBox="1"/>
            <p:nvPr/>
          </p:nvSpPr>
          <p:spPr>
            <a:xfrm>
              <a:off x="13281192" y="1700894"/>
              <a:ext cx="3964303" cy="628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Bayesian posterior</a:t>
              </a:r>
            </a:p>
          </p:txBody>
        </p:sp>
        <p:sp>
          <p:nvSpPr>
            <p:cNvPr id="462" name="Ligne"/>
            <p:cNvSpPr/>
            <p:nvPr/>
          </p:nvSpPr>
          <p:spPr>
            <a:xfrm>
              <a:off x="11670282" y="1491218"/>
              <a:ext cx="1875946" cy="555878"/>
            </a:xfrm>
            <a:prstGeom prst="line">
              <a:avLst/>
            </a:prstGeom>
            <a:noFill/>
            <a:ln w="25400" cap="flat">
              <a:solidFill>
                <a:srgbClr val="47638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63" name="left(S_p_left(d=.pdf" descr="left(S_p_left(d=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958119" y="963735"/>
              <a:ext cx="6350001" cy="673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5" name="Spantini A, Baptista R, Marzouk Y. Coupling techniques for nonlinear ensemble filtering. 2019"/>
          <p:cNvSpPr txBox="1"/>
          <p:nvPr/>
        </p:nvSpPr>
        <p:spPr>
          <a:xfrm>
            <a:off x="2213197" y="13165021"/>
            <a:ext cx="15766589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12271" indent="-212271" algn="l">
              <a:lnSpc>
                <a:spcPts val="4900"/>
              </a:lnSpc>
              <a:spcBef>
                <a:spcPts val="1800"/>
              </a:spcBef>
              <a:buSzPct val="100000"/>
              <a:buAutoNum type="arabicPeriod" startAt="5"/>
              <a:tabLst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Spantini A, </a:t>
            </a:r>
            <a:r>
              <a:rPr b="0"/>
              <a:t>Baptista R, Marzouk Y</a:t>
            </a:r>
            <a:r>
              <a:t>. </a:t>
            </a:r>
            <a:r>
              <a:rPr b="0"/>
              <a:t>Coupling techniques for nonlinear ensemble filtering</a:t>
            </a:r>
            <a:r>
              <a:rPr b="0" i="1"/>
              <a:t>.</a:t>
            </a:r>
            <a:r>
              <a:rPr b="0"/>
              <a:t> </a:t>
            </a:r>
            <a:r>
              <a:t>2019 </a:t>
            </a:r>
          </a:p>
        </p:txBody>
      </p:sp>
      <p:sp>
        <p:nvSpPr>
          <p:cNvPr id="466" name="5"/>
          <p:cNvSpPr txBox="1"/>
          <p:nvPr/>
        </p:nvSpPr>
        <p:spPr>
          <a:xfrm>
            <a:off x="9285723" y="10104067"/>
            <a:ext cx="1621538" cy="651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algn="l">
              <a:lnSpc>
                <a:spcPts val="3100"/>
              </a:lnSpc>
              <a:spcBef>
                <a:spcPts val="1100"/>
              </a:spcBef>
              <a:tabLst>
                <a:tab pos="1066800" algn="l"/>
              </a:tabLst>
              <a:defRPr sz="2600">
                <a:solidFill>
                  <a:srgbClr val="000000"/>
                </a:solidFill>
              </a:defRPr>
            </a:pPr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Improvement 1: Likelihood free infer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Improvement 1: Likelihood free inference</a:t>
            </a:r>
          </a:p>
        </p:txBody>
      </p:sp>
      <p:sp>
        <p:nvSpPr>
          <p:cNvPr id="46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0" name="Benefits of the method:…"/>
          <p:cNvSpPr txBox="1"/>
          <p:nvPr/>
        </p:nvSpPr>
        <p:spPr>
          <a:xfrm>
            <a:off x="2376083" y="2054010"/>
            <a:ext cx="18257843" cy="512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Benefits of the method:</a:t>
            </a:r>
            <a:br/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Takes into account aleatory parameters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Exploits the structure of triangular maps to build map characterising Bayesian posterior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Avoid computation of derivatives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Reduce number of online model evaluation</a:t>
            </a:r>
          </a:p>
        </p:txBody>
      </p:sp>
      <p:sp>
        <p:nvSpPr>
          <p:cNvPr id="471" name="Remaining questions:…"/>
          <p:cNvSpPr txBox="1"/>
          <p:nvPr/>
        </p:nvSpPr>
        <p:spPr>
          <a:xfrm>
            <a:off x="2376083" y="7572030"/>
            <a:ext cx="18257843" cy="5127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Remaining questions:</a:t>
            </a:r>
            <a:br/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Number of samples for desired accuracy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Control of the accuracy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Cost for transporting samples (inverse map)</a:t>
            </a:r>
          </a:p>
          <a:p>
            <a:pPr lvl="1" marL="8255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</a:defRPr>
            </a:pPr>
            <a:r>
              <a:t>Sequential setting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aux angles arrondis"/>
          <p:cNvSpPr/>
          <p:nvPr/>
        </p:nvSpPr>
        <p:spPr>
          <a:xfrm>
            <a:off x="5041900" y="5003800"/>
            <a:ext cx="12334975" cy="1270000"/>
          </a:xfrm>
          <a:prstGeom prst="roundRect">
            <a:avLst>
              <a:gd name="adj" fmla="val 15000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lnSpc>
                <a:spcPct val="100000"/>
              </a:lnSpc>
              <a:tabLst/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Accuracy…"/>
          <p:cNvSpPr txBox="1"/>
          <p:nvPr>
            <p:ph type="body" sz="half" idx="1"/>
          </p:nvPr>
        </p:nvSpPr>
        <p:spPr>
          <a:xfrm>
            <a:off x="5450085" y="3903498"/>
            <a:ext cx="13483830" cy="8376048"/>
          </a:xfrm>
          <a:prstGeom prst="rect">
            <a:avLst/>
          </a:prstGeom>
        </p:spPr>
        <p:txBody>
          <a:bodyPr/>
          <a:lstStyle/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Accuracy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Computation time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Estimation of Quantities Of Interest</a:t>
            </a:r>
          </a:p>
          <a:p>
            <a:pPr marL="606492" indent="-606492">
              <a:lnSpc>
                <a:spcPts val="5700"/>
              </a:lnSpc>
              <a:spcBef>
                <a:spcPts val="7000"/>
              </a:spcBef>
              <a:tabLst>
                <a:tab pos="927100" algn="l"/>
              </a:tabLst>
              <a:defRPr sz="4800">
                <a:solidFill>
                  <a:srgbClr val="525668"/>
                </a:solidFill>
              </a:defRPr>
            </a:pPr>
            <a:r>
              <a:t>Conclusions and prospects</a:t>
            </a:r>
          </a:p>
        </p:txBody>
      </p:sp>
      <p:sp>
        <p:nvSpPr>
          <p:cNvPr id="175" name="Outline"/>
          <p:cNvSpPr txBox="1"/>
          <p:nvPr>
            <p:ph type="title"/>
          </p:nvPr>
        </p:nvSpPr>
        <p:spPr>
          <a:xfrm>
            <a:off x="12032360" y="579496"/>
            <a:ext cx="11950701" cy="2654301"/>
          </a:xfrm>
          <a:prstGeom prst="rect">
            <a:avLst/>
          </a:prstGeom>
          <a:effectLst>
            <a:outerShdw sx="100000" sy="100000" kx="0" ky="0" algn="b" rotWithShape="0" blurRad="38100" dist="254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/>
          <a:lstStyle/>
          <a:p>
            <a:pPr/>
            <a:r>
              <a:t>Outline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Goal: Have the most accurate QoI possible with the less complex map to compute"/>
          <p:cNvSpPr txBox="1"/>
          <p:nvPr/>
        </p:nvSpPr>
        <p:spPr>
          <a:xfrm>
            <a:off x="2586610" y="1786670"/>
            <a:ext cx="19866689" cy="779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825500" indent="-6477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90000"/>
              <a:buFont typeface="Gill Sans"/>
              <a:buBlip>
                <a:blip r:embed="rId2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rPr>
                <a:solidFill>
                  <a:srgbClr val="CE1B26"/>
                </a:solidFill>
              </a:rPr>
              <a:t>Goal:</a:t>
            </a:r>
            <a:r>
              <a:t> Have the most accurate QoI possible with the less complex map to compute</a:t>
            </a:r>
          </a:p>
        </p:txBody>
      </p:sp>
      <p:sp>
        <p:nvSpPr>
          <p:cNvPr id="475" name="Improvement 2: goal oriented accur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Improvement 2: goal oriented accuracy</a:t>
            </a:r>
          </a:p>
        </p:txBody>
      </p:sp>
      <p:sp>
        <p:nvSpPr>
          <p:cNvPr id="476" name="Example with risk assessment:"/>
          <p:cNvSpPr txBox="1"/>
          <p:nvPr/>
        </p:nvSpPr>
        <p:spPr>
          <a:xfrm>
            <a:off x="2614178" y="2889817"/>
            <a:ext cx="15269767" cy="91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</a:lstStyle>
          <a:p>
            <a:pPr/>
            <a:r>
              <a:t>Example with risk assessment:</a:t>
            </a:r>
          </a:p>
        </p:txBody>
      </p:sp>
      <p:grpSp>
        <p:nvGrpSpPr>
          <p:cNvPr id="479" name="Groupe"/>
          <p:cNvGrpSpPr/>
          <p:nvPr/>
        </p:nvGrpSpPr>
        <p:grpSpPr>
          <a:xfrm>
            <a:off x="2525605" y="10702542"/>
            <a:ext cx="21331261" cy="2550333"/>
            <a:chOff x="0" y="0"/>
            <a:chExt cx="21331259" cy="2550332"/>
          </a:xfrm>
        </p:grpSpPr>
        <p:sp>
          <p:nvSpPr>
            <p:cNvPr id="477" name="High accuracy is only needed for…"/>
            <p:cNvSpPr txBox="1"/>
            <p:nvPr/>
          </p:nvSpPr>
          <p:spPr>
            <a:xfrm>
              <a:off x="0" y="0"/>
              <a:ext cx="21331260" cy="2550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lvl="1" marL="825500" indent="-508000" algn="l">
                <a:lnSpc>
                  <a:spcPts val="4200"/>
                </a:lnSpc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4"/>
                </a:buBlip>
                <a:tabLst>
                  <a:tab pos="1066800" algn="l"/>
                </a:tabLst>
                <a:defRPr b="0" sz="3500">
                  <a:solidFill>
                    <a:srgbClr val="486383"/>
                  </a:solidFill>
                </a:defRPr>
              </a:pPr>
              <a:r>
                <a:t>High accuracy is only needed for </a:t>
              </a:r>
            </a:p>
            <a:p>
              <a:pPr lvl="1" marL="825500" indent="-508000" algn="l">
                <a:lnSpc>
                  <a:spcPts val="4200"/>
                </a:lnSpc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4"/>
                </a:buBlip>
                <a:tabLst>
                  <a:tab pos="1066800" algn="l"/>
                </a:tabLst>
                <a:defRPr b="0" sz="3500">
                  <a:solidFill>
                    <a:srgbClr val="486383"/>
                  </a:solidFill>
                </a:defRPr>
              </a:pPr>
              <a:r>
                <a:t>We want to focus all the given computational ressource (given map order) to the estimation of a given QoI</a:t>
              </a:r>
            </a:p>
            <a:p>
              <a:pPr lvl="1" marL="825500" indent="-508000" algn="l">
                <a:lnSpc>
                  <a:spcPts val="4200"/>
                </a:lnSpc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4"/>
                </a:buBlip>
                <a:tabLst>
                  <a:tab pos="1066800" algn="l"/>
                </a:tabLst>
                <a:defRPr b="0" sz="3500">
                  <a:solidFill>
                    <a:srgbClr val="486383"/>
                  </a:solidFill>
                </a:defRPr>
              </a:pPr>
              <a:r>
                <a:t>Strategy will serve both map from samples and map from density</a:t>
              </a:r>
            </a:p>
          </p:txBody>
        </p:sp>
        <p:pic>
          <p:nvPicPr>
            <p:cNvPr id="478" name="S(X_0).pdf" descr="S(X_0)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358764" y="130187"/>
              <a:ext cx="1193329" cy="469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9" name="Groupe"/>
          <p:cNvGrpSpPr/>
          <p:nvPr/>
        </p:nvGrpSpPr>
        <p:grpSpPr>
          <a:xfrm>
            <a:off x="2903415" y="3570177"/>
            <a:ext cx="15520681" cy="6575646"/>
            <a:chOff x="0" y="0"/>
            <a:chExt cx="15520679" cy="6575645"/>
          </a:xfrm>
        </p:grpSpPr>
        <p:grpSp>
          <p:nvGrpSpPr>
            <p:cNvPr id="482" name="Groupe"/>
            <p:cNvGrpSpPr/>
            <p:nvPr/>
          </p:nvGrpSpPr>
          <p:grpSpPr>
            <a:xfrm>
              <a:off x="8741350" y="611691"/>
              <a:ext cx="6779330" cy="5963955"/>
              <a:chOff x="0" y="0"/>
              <a:chExt cx="6779329" cy="5963953"/>
            </a:xfrm>
          </p:grpSpPr>
          <p:pic>
            <p:nvPicPr>
              <p:cNvPr id="480" name="Capture d’écran 2020-03-21 à 21.18.22.png" descr="Capture d’écran 2020-03-21 à 21.18.22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6779330" cy="58442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1" name="S(X_0).pdf" descr="S(X_0)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159015" y="5596218"/>
                <a:ext cx="934247" cy="3677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5" name="Groupe"/>
            <p:cNvGrpSpPr/>
            <p:nvPr/>
          </p:nvGrpSpPr>
          <p:grpSpPr>
            <a:xfrm>
              <a:off x="0" y="671543"/>
              <a:ext cx="6654986" cy="5844251"/>
              <a:chOff x="0" y="0"/>
              <a:chExt cx="6654985" cy="5844249"/>
            </a:xfrm>
          </p:grpSpPr>
          <p:pic>
            <p:nvPicPr>
              <p:cNvPr id="483" name="Capture d’écran 2020-03-21 à 21.18.40.png" descr="Capture d’écran 2020-03-21 à 21.18.40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1307" t="0" r="3112" b="0"/>
              <a:stretch>
                <a:fillRect/>
              </a:stretch>
            </p:blipFill>
            <p:spPr>
              <a:xfrm>
                <a:off x="0" y="0"/>
                <a:ext cx="6654986" cy="58442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4" name="X_0.pdf" descr="X_0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843712" y="5561293"/>
                <a:ext cx="385838" cy="2781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8" name="Groupe"/>
            <p:cNvGrpSpPr/>
            <p:nvPr/>
          </p:nvGrpSpPr>
          <p:grpSpPr>
            <a:xfrm>
              <a:off x="5068455" y="0"/>
              <a:ext cx="6855284" cy="1261434"/>
              <a:chOff x="0" y="0"/>
              <a:chExt cx="6855282" cy="1261433"/>
            </a:xfrm>
          </p:grpSpPr>
          <p:sp>
            <p:nvSpPr>
              <p:cNvPr id="486" name="Texte"/>
              <p:cNvSpPr txBox="1"/>
              <p:nvPr/>
            </p:nvSpPr>
            <p:spPr>
              <a:xfrm>
                <a:off x="3231883" y="0"/>
                <a:ext cx="385838" cy="690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r>
                        <a:rPr xmlns:a="http://schemas.openxmlformats.org/drawingml/2006/main" sz="3650" i="1">
                          <a:solidFill>
                            <a:srgbClr val="004C7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>
                  <a:solidFill>
                    <a:srgbClr val="004D80"/>
                  </a:solidFill>
                </a:endParaRPr>
              </a:p>
            </p:txBody>
          </p:sp>
          <p:sp>
            <p:nvSpPr>
              <p:cNvPr id="493" name="Ligne de connexion"/>
              <p:cNvSpPr/>
              <p:nvPr/>
            </p:nvSpPr>
            <p:spPr>
              <a:xfrm>
                <a:off x="0" y="716459"/>
                <a:ext cx="6855283" cy="544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fill="norm" stroke="1" extrusionOk="0">
                    <a:moveTo>
                      <a:pt x="0" y="16104"/>
                    </a:moveTo>
                    <a:cubicBezTo>
                      <a:pt x="7201" y="-5400"/>
                      <a:pt x="14401" y="-5368"/>
                      <a:pt x="21600" y="16200"/>
                    </a:cubicBezTo>
                  </a:path>
                </a:pathLst>
              </a:custGeom>
              <a:noFill/>
              <a:ln w="25400" cap="flat">
                <a:solidFill>
                  <a:schemeClr val="accent1">
                    <a:lumOff val="-13575"/>
                  </a:schemeClr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grpSp>
        <p:nvGrpSpPr>
          <p:cNvPr id="492" name="Groupe"/>
          <p:cNvGrpSpPr/>
          <p:nvPr/>
        </p:nvGrpSpPr>
        <p:grpSpPr>
          <a:xfrm>
            <a:off x="17099526" y="5893073"/>
            <a:ext cx="6256871" cy="1482993"/>
            <a:chOff x="0" y="0"/>
            <a:chExt cx="6256869" cy="1482992"/>
          </a:xfrm>
        </p:grpSpPr>
        <p:sp>
          <p:nvSpPr>
            <p:cNvPr id="490" name="Rectangle"/>
            <p:cNvSpPr/>
            <p:nvPr/>
          </p:nvSpPr>
          <p:spPr>
            <a:xfrm>
              <a:off x="0" y="0"/>
              <a:ext cx="6256870" cy="1482993"/>
            </a:xfrm>
            <a:prstGeom prst="rect">
              <a:avLst/>
            </a:prstGeom>
            <a:noFill/>
            <a:ln w="25400" cap="flat">
              <a:solidFill>
                <a:srgbClr val="CE341E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91" name="Rightarrow_hat_R.pdf" descr="Rightarrow_hat_R.pdf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7754" t="0" r="0" b="0"/>
            <a:stretch>
              <a:fillRect/>
            </a:stretch>
          </p:blipFill>
          <p:spPr>
            <a:xfrm>
              <a:off x="32325" y="189046"/>
              <a:ext cx="6068441" cy="110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Not the current behaviour of transport maps approximation:"/>
          <p:cNvSpPr txBox="1"/>
          <p:nvPr/>
        </p:nvSpPr>
        <p:spPr>
          <a:xfrm>
            <a:off x="2833910" y="2083908"/>
            <a:ext cx="15269766" cy="91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</a:lstStyle>
          <a:p>
            <a:pPr/>
            <a:r>
              <a:t>Not the current behaviour of transport maps approximation:</a:t>
            </a:r>
          </a:p>
        </p:txBody>
      </p:sp>
      <p:sp>
        <p:nvSpPr>
          <p:cNvPr id="497" name="Improvement 2: goal oriented accur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Improvement 2: goal oriented accuracy</a:t>
            </a:r>
          </a:p>
        </p:txBody>
      </p:sp>
      <p:grpSp>
        <p:nvGrpSpPr>
          <p:cNvPr id="500" name="Groupe"/>
          <p:cNvGrpSpPr/>
          <p:nvPr/>
        </p:nvGrpSpPr>
        <p:grpSpPr>
          <a:xfrm>
            <a:off x="2496428" y="3402962"/>
            <a:ext cx="7029890" cy="5160961"/>
            <a:chOff x="0" y="0"/>
            <a:chExt cx="7029889" cy="5160959"/>
          </a:xfrm>
        </p:grpSpPr>
        <p:pic>
          <p:nvPicPr>
            <p:cNvPr id="498" name="Capture d’écran 2020-05-02 à 20.07.39.png" descr="Capture d’écran 2020-05-02 à 20.07.3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351" t="5889" r="4145" b="4005"/>
            <a:stretch>
              <a:fillRect/>
            </a:stretch>
          </p:blipFill>
          <p:spPr>
            <a:xfrm>
              <a:off x="0" y="0"/>
              <a:ext cx="7029890" cy="51609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9" name="Order 1 approximationn"/>
            <p:cNvSpPr txBox="1"/>
            <p:nvPr/>
          </p:nvSpPr>
          <p:spPr>
            <a:xfrm>
              <a:off x="3971525" y="82115"/>
              <a:ext cx="2809149" cy="108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Order 1 approximationn</a:t>
              </a:r>
            </a:p>
          </p:txBody>
        </p:sp>
      </p:grpSp>
      <p:grpSp>
        <p:nvGrpSpPr>
          <p:cNvPr id="503" name="Groupe"/>
          <p:cNvGrpSpPr/>
          <p:nvPr/>
        </p:nvGrpSpPr>
        <p:grpSpPr>
          <a:xfrm>
            <a:off x="9762178" y="3381402"/>
            <a:ext cx="6875039" cy="5204081"/>
            <a:chOff x="0" y="0"/>
            <a:chExt cx="6875037" cy="5204080"/>
          </a:xfrm>
        </p:grpSpPr>
        <p:pic>
          <p:nvPicPr>
            <p:cNvPr id="501" name="Capture d’écran 2020-05-02 à 20.07.51.png" descr="Capture d’écran 2020-05-02 à 20.07.5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332" t="2682" r="3332" b="2682"/>
            <a:stretch>
              <a:fillRect/>
            </a:stretch>
          </p:blipFill>
          <p:spPr>
            <a:xfrm>
              <a:off x="0" y="0"/>
              <a:ext cx="6875038" cy="5204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2" name="Order 2 approximationn"/>
            <p:cNvSpPr txBox="1"/>
            <p:nvPr/>
          </p:nvSpPr>
          <p:spPr>
            <a:xfrm>
              <a:off x="3989744" y="103744"/>
              <a:ext cx="2809148" cy="1087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Order 2 approximationn</a:t>
              </a:r>
            </a:p>
          </p:txBody>
        </p:sp>
      </p:grpSp>
      <p:grpSp>
        <p:nvGrpSpPr>
          <p:cNvPr id="506" name="Groupe"/>
          <p:cNvGrpSpPr/>
          <p:nvPr/>
        </p:nvGrpSpPr>
        <p:grpSpPr>
          <a:xfrm>
            <a:off x="17081366" y="3426934"/>
            <a:ext cx="6913602" cy="5113017"/>
            <a:chOff x="0" y="0"/>
            <a:chExt cx="6913601" cy="5113015"/>
          </a:xfrm>
        </p:grpSpPr>
        <p:pic>
          <p:nvPicPr>
            <p:cNvPr id="504" name="Capture d’écran 2020-05-02 à 20.08.25.png" descr="Capture d’écran 2020-05-02 à 20.08.25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618" t="6332" r="7720" b="4399"/>
            <a:stretch>
              <a:fillRect/>
            </a:stretch>
          </p:blipFill>
          <p:spPr>
            <a:xfrm>
              <a:off x="0" y="0"/>
              <a:ext cx="6913602" cy="5113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5" name="Order 5 approximationn"/>
            <p:cNvSpPr txBox="1"/>
            <p:nvPr/>
          </p:nvSpPr>
          <p:spPr>
            <a:xfrm>
              <a:off x="3954524" y="58104"/>
              <a:ext cx="2809149" cy="108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Order 5 approximationn</a:t>
              </a:r>
            </a:p>
          </p:txBody>
        </p:sp>
      </p:grpSp>
      <p:grpSp>
        <p:nvGrpSpPr>
          <p:cNvPr id="509" name="Groupe"/>
          <p:cNvGrpSpPr/>
          <p:nvPr/>
        </p:nvGrpSpPr>
        <p:grpSpPr>
          <a:xfrm>
            <a:off x="2772767" y="8967681"/>
            <a:ext cx="21389663" cy="4092601"/>
            <a:chOff x="0" y="0"/>
            <a:chExt cx="21389661" cy="4092600"/>
          </a:xfrm>
        </p:grpSpPr>
        <p:sp>
          <p:nvSpPr>
            <p:cNvPr id="507" name="Accuracy is focused on the mode of the distribution…"/>
            <p:cNvSpPr txBox="1"/>
            <p:nvPr/>
          </p:nvSpPr>
          <p:spPr>
            <a:xfrm>
              <a:off x="0" y="0"/>
              <a:ext cx="21389662" cy="409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lvl="1" marL="825500" indent="-508000" algn="l">
                <a:lnSpc>
                  <a:spcPts val="4200"/>
                </a:lnSpc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6"/>
                </a:buBlip>
                <a:tabLst>
                  <a:tab pos="1066800" algn="l"/>
                </a:tabLst>
                <a:defRPr b="0" sz="3500">
                  <a:solidFill>
                    <a:srgbClr val="486383"/>
                  </a:solidFill>
                </a:defRPr>
              </a:pPr>
              <a:r>
                <a:t>Accuracy is focused on the mode of the distribution</a:t>
              </a:r>
            </a:p>
            <a:p>
              <a:pPr lvl="1" marL="825500" indent="-508000" algn="l">
                <a:lnSpc>
                  <a:spcPts val="4200"/>
                </a:lnSpc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6"/>
                </a:buBlip>
                <a:tabLst>
                  <a:tab pos="1066800" algn="l"/>
                </a:tabLst>
                <a:defRPr b="0" sz="3500">
                  <a:solidFill>
                    <a:srgbClr val="486383"/>
                  </a:solidFill>
                </a:defRPr>
              </a:pPr>
              <a:r>
                <a:t>Accuracy on the tails is bad here due to different tail heaviness/fatness/length between Normal and Gumbel distribution</a:t>
              </a:r>
            </a:p>
            <a:p>
              <a:pPr lvl="1" marL="825500" indent="-508000" algn="l">
                <a:lnSpc>
                  <a:spcPts val="4200"/>
                </a:lnSpc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6"/>
                </a:buBlip>
                <a:tabLst>
                  <a:tab pos="1066800" algn="l"/>
                </a:tabLst>
                <a:defRPr b="0" sz="3500">
                  <a:solidFill>
                    <a:srgbClr val="486383"/>
                  </a:solidFill>
                </a:defRPr>
              </a:pPr>
            </a:p>
            <a:p>
              <a:pPr lvl="1" marL="825500" indent="-508000" algn="l">
                <a:lnSpc>
                  <a:spcPts val="4200"/>
                </a:lnSpc>
                <a:spcBef>
                  <a:spcPts val="1100"/>
                </a:spcBef>
                <a:buClr>
                  <a:srgbClr val="000000"/>
                </a:buClr>
                <a:buSzPct val="70285"/>
                <a:buFont typeface="Gill Sans"/>
                <a:buBlip>
                  <a:blip r:embed="rId6"/>
                </a:buBlip>
                <a:tabLst>
                  <a:tab pos="1066800" algn="l"/>
                </a:tabLst>
                <a:defRPr b="0" sz="3500">
                  <a:solidFill>
                    <a:srgbClr val="486383"/>
                  </a:solidFill>
                </a:defRPr>
              </a:pPr>
              <a:r>
                <a:t>The ratio                 in KL-divergence is not sensitive in regions of large different tail behaviours  </a:t>
              </a:r>
            </a:p>
          </p:txBody>
        </p:sp>
        <p:pic>
          <p:nvPicPr>
            <p:cNvPr id="508" name="log_left(_frac_p.pdf" descr="log_left(_frac_p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774279" y="2381664"/>
              <a:ext cx="1574801" cy="110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ducing computation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Reducing computation time</a:t>
            </a:r>
          </a:p>
        </p:txBody>
      </p:sp>
      <p:sp>
        <p:nvSpPr>
          <p:cNvPr id="51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3" name="Lead: Tail-focused divergences"/>
          <p:cNvSpPr txBox="1"/>
          <p:nvPr/>
        </p:nvSpPr>
        <p:spPr>
          <a:xfrm>
            <a:off x="2338194" y="1248056"/>
            <a:ext cx="21199107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</a:lstStyle>
          <a:p>
            <a:pPr/>
            <a:r>
              <a:t>Lead: Tail-focused divergences</a:t>
            </a:r>
          </a:p>
        </p:txBody>
      </p:sp>
      <p:sp>
        <p:nvSpPr>
          <p:cNvPr id="514" name="Goal: Replace the classic KL divergence with a more tail focused divergence:"/>
          <p:cNvSpPr txBox="1"/>
          <p:nvPr/>
        </p:nvSpPr>
        <p:spPr>
          <a:xfrm>
            <a:off x="2846870" y="2136085"/>
            <a:ext cx="1986669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825500" indent="-6477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90000"/>
              <a:buFont typeface="Gill Sans"/>
              <a:buBlip>
                <a:blip r:embed="rId3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rPr>
                <a:solidFill>
                  <a:srgbClr val="CE1B26"/>
                </a:solidFill>
              </a:rPr>
              <a:t>Goal:</a:t>
            </a:r>
            <a:r>
              <a:t> Replace the classic KL divergence with a more tail focused divergence:</a:t>
            </a:r>
          </a:p>
        </p:txBody>
      </p:sp>
      <p:sp>
        <p:nvSpPr>
          <p:cNvPr id="515" name="Renyi, (Adapted) f-divergence, AB-divergence"/>
          <p:cNvSpPr txBox="1"/>
          <p:nvPr/>
        </p:nvSpPr>
        <p:spPr>
          <a:xfrm>
            <a:off x="2962969" y="3024114"/>
            <a:ext cx="1019402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4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t>Renyi, (Adapted) f-divergence, </a:t>
            </a:r>
            <a:r>
              <a:rPr u="sng">
                <a:latin typeface="+mj-lt"/>
                <a:ea typeface="+mj-ea"/>
                <a:cs typeface="+mj-cs"/>
                <a:sym typeface="Optima ExtraBlack"/>
              </a:rPr>
              <a:t>AB-divergence</a:t>
            </a:r>
          </a:p>
        </p:txBody>
      </p:sp>
      <p:sp>
        <p:nvSpPr>
          <p:cNvPr id="516" name="Regli JB, Silva R. Alpha-Beta Divergence For Variational Inference. 2018"/>
          <p:cNvSpPr txBox="1"/>
          <p:nvPr/>
        </p:nvSpPr>
        <p:spPr>
          <a:xfrm>
            <a:off x="2213197" y="13198936"/>
            <a:ext cx="15766589" cy="1016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12271" indent="-212271" algn="l">
              <a:lnSpc>
                <a:spcPts val="4900"/>
              </a:lnSpc>
              <a:spcBef>
                <a:spcPts val="1800"/>
              </a:spcBef>
              <a:buSzPct val="100000"/>
              <a:buAutoNum type="arabicPeriod" startAt="8"/>
              <a:tabLst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Regli JB, </a:t>
            </a:r>
            <a:r>
              <a:rPr b="0"/>
              <a:t>Silva R</a:t>
            </a:r>
            <a:r>
              <a:t>. </a:t>
            </a:r>
            <a:r>
              <a:rPr b="0"/>
              <a:t>Alpha-Beta Divergence For Variational Inference</a:t>
            </a:r>
            <a:r>
              <a:rPr b="0" i="1"/>
              <a:t>.</a:t>
            </a:r>
            <a:r>
              <a:rPr b="0"/>
              <a:t> </a:t>
            </a:r>
            <a:r>
              <a:t>2018</a:t>
            </a:r>
          </a:p>
        </p:txBody>
      </p:sp>
      <p:pic>
        <p:nvPicPr>
          <p:cNvPr id="517" name="Capture d’écran 2020-05-02 à 20.37.21.png" descr="Capture d’écran 2020-05-02 à 20.37.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1933" y="4226803"/>
            <a:ext cx="9436101" cy="763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3" name="Groupe"/>
          <p:cNvGrpSpPr/>
          <p:nvPr/>
        </p:nvGrpSpPr>
        <p:grpSpPr>
          <a:xfrm>
            <a:off x="12640609" y="3657360"/>
            <a:ext cx="9855188" cy="8202144"/>
            <a:chOff x="0" y="0"/>
            <a:chExt cx="9855187" cy="8202142"/>
          </a:xfrm>
        </p:grpSpPr>
        <p:pic>
          <p:nvPicPr>
            <p:cNvPr id="518" name="Capture d’écran 2020-05-02 à 20.38.22.png" descr="Capture d’écran 2020-05-02 à 20.38.22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4060" t="2228" r="2740" b="2228"/>
            <a:stretch>
              <a:fillRect/>
            </a:stretch>
          </p:blipFill>
          <p:spPr>
            <a:xfrm>
              <a:off x="2014365" y="669632"/>
              <a:ext cx="7840823" cy="7532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9" name="Mass covering"/>
            <p:cNvSpPr txBox="1"/>
            <p:nvPr/>
          </p:nvSpPr>
          <p:spPr>
            <a:xfrm>
              <a:off x="6623066" y="0"/>
              <a:ext cx="2809148" cy="725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Mass covering</a:t>
              </a:r>
            </a:p>
          </p:txBody>
        </p:sp>
        <p:sp>
          <p:nvSpPr>
            <p:cNvPr id="520" name="Mode seeking"/>
            <p:cNvSpPr txBox="1"/>
            <p:nvPr/>
          </p:nvSpPr>
          <p:spPr>
            <a:xfrm>
              <a:off x="2778995" y="0"/>
              <a:ext cx="2809149" cy="725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Mode seeking</a:t>
              </a:r>
            </a:p>
          </p:txBody>
        </p:sp>
        <p:sp>
          <p:nvSpPr>
            <p:cNvPr id="521" name="Outliers focused"/>
            <p:cNvSpPr txBox="1"/>
            <p:nvPr/>
          </p:nvSpPr>
          <p:spPr>
            <a:xfrm rot="18319409">
              <a:off x="-144123" y="1544113"/>
              <a:ext cx="2809149" cy="109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Outliers focused</a:t>
              </a:r>
            </a:p>
          </p:txBody>
        </p:sp>
        <p:sp>
          <p:nvSpPr>
            <p:cNvPr id="522" name="Robust to outliers"/>
            <p:cNvSpPr txBox="1"/>
            <p:nvPr/>
          </p:nvSpPr>
          <p:spPr>
            <a:xfrm rot="18319409">
              <a:off x="-144123" y="5462423"/>
              <a:ext cx="2809149" cy="1099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>
                  <a:solidFill>
                    <a:srgbClr val="476383"/>
                  </a:solidFill>
                </a:defRPr>
              </a:lvl1pPr>
            </a:lstStyle>
            <a:p>
              <a:pPr/>
              <a:r>
                <a:t>Robust to outliers</a:t>
              </a:r>
            </a:p>
          </p:txBody>
        </p:sp>
      </p:grpSp>
      <p:sp>
        <p:nvSpPr>
          <p:cNvPr id="524" name="Wang D, Liu  H, Liu Q. Variational Inference with Tail-adaptative f-divergence. 2019"/>
          <p:cNvSpPr txBox="1"/>
          <p:nvPr/>
        </p:nvSpPr>
        <p:spPr>
          <a:xfrm>
            <a:off x="2213197" y="12815788"/>
            <a:ext cx="15766589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12271" indent="-212271" algn="l">
              <a:lnSpc>
                <a:spcPts val="4900"/>
              </a:lnSpc>
              <a:spcBef>
                <a:spcPts val="1800"/>
              </a:spcBef>
              <a:buSzPct val="100000"/>
              <a:buAutoNum type="arabicPeriod" startAt="7"/>
              <a:tabLst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Wang D, </a:t>
            </a:r>
            <a:r>
              <a:rPr b="0"/>
              <a:t>Liu  H, Liu Q</a:t>
            </a:r>
            <a:r>
              <a:t>. </a:t>
            </a:r>
            <a:r>
              <a:rPr b="0"/>
              <a:t>Variational Inference with Tail-adaptative f-divergence</a:t>
            </a:r>
            <a:r>
              <a:rPr b="0" i="1"/>
              <a:t>.</a:t>
            </a:r>
            <a:r>
              <a:rPr b="0"/>
              <a:t> </a:t>
            </a:r>
            <a:r>
              <a:t>2019 </a:t>
            </a:r>
          </a:p>
        </p:txBody>
      </p:sp>
      <p:sp>
        <p:nvSpPr>
          <p:cNvPr id="525" name="Li Y, Turner R. Rényi Divergence Variational Inference. 2016"/>
          <p:cNvSpPr txBox="1"/>
          <p:nvPr/>
        </p:nvSpPr>
        <p:spPr>
          <a:xfrm>
            <a:off x="2213197" y="12439246"/>
            <a:ext cx="15766589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12271" indent="-212271" algn="l">
              <a:lnSpc>
                <a:spcPts val="4900"/>
              </a:lnSpc>
              <a:spcBef>
                <a:spcPts val="1800"/>
              </a:spcBef>
              <a:buSzPct val="100000"/>
              <a:buAutoNum type="arabicPeriod" startAt="6"/>
              <a:tabLst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Li Y, </a:t>
            </a:r>
            <a:r>
              <a:rPr b="0"/>
              <a:t>Turner R</a:t>
            </a:r>
            <a:r>
              <a:t>. </a:t>
            </a:r>
            <a:r>
              <a:rPr b="0"/>
              <a:t>Rényi Divergence Variational Inference</a:t>
            </a:r>
            <a:r>
              <a:rPr b="0" i="1"/>
              <a:t>.</a:t>
            </a:r>
            <a:r>
              <a:rPr b="0"/>
              <a:t> </a:t>
            </a:r>
            <a:r>
              <a:t>2016</a:t>
            </a:r>
          </a:p>
        </p:txBody>
      </p:sp>
      <p:sp>
        <p:nvSpPr>
          <p:cNvPr id="526" name="6"/>
          <p:cNvSpPr txBox="1"/>
          <p:nvPr/>
        </p:nvSpPr>
        <p:spPr>
          <a:xfrm>
            <a:off x="4622573" y="2944930"/>
            <a:ext cx="1621538" cy="651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algn="l">
              <a:lnSpc>
                <a:spcPts val="3100"/>
              </a:lnSpc>
              <a:spcBef>
                <a:spcPts val="1100"/>
              </a:spcBef>
              <a:tabLst>
                <a:tab pos="1066800" algn="l"/>
              </a:tabLst>
              <a:defRPr sz="2600">
                <a:solidFill>
                  <a:srgbClr val="000000"/>
                </a:solidFill>
              </a:defRPr>
            </a:pPr>
            <a:r>
              <a:t>6</a:t>
            </a:r>
          </a:p>
        </p:txBody>
      </p:sp>
      <p:sp>
        <p:nvSpPr>
          <p:cNvPr id="527" name="7"/>
          <p:cNvSpPr txBox="1"/>
          <p:nvPr/>
        </p:nvSpPr>
        <p:spPr>
          <a:xfrm>
            <a:off x="9200251" y="2995730"/>
            <a:ext cx="1621538" cy="651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algn="l">
              <a:lnSpc>
                <a:spcPts val="3100"/>
              </a:lnSpc>
              <a:spcBef>
                <a:spcPts val="1100"/>
              </a:spcBef>
              <a:tabLst>
                <a:tab pos="1066800" algn="l"/>
              </a:tabLst>
              <a:defRPr sz="2600">
                <a:solidFill>
                  <a:srgbClr val="000000"/>
                </a:solidFill>
              </a:defRPr>
            </a:pPr>
            <a:r>
              <a:t>7</a:t>
            </a:r>
          </a:p>
        </p:txBody>
      </p:sp>
      <p:sp>
        <p:nvSpPr>
          <p:cNvPr id="528" name="8"/>
          <p:cNvSpPr txBox="1"/>
          <p:nvPr/>
        </p:nvSpPr>
        <p:spPr>
          <a:xfrm>
            <a:off x="12717412" y="2932230"/>
            <a:ext cx="1621539" cy="651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algn="l">
              <a:lnSpc>
                <a:spcPts val="3100"/>
              </a:lnSpc>
              <a:spcBef>
                <a:spcPts val="1100"/>
              </a:spcBef>
              <a:tabLst>
                <a:tab pos="1066800" algn="l"/>
              </a:tabLst>
              <a:defRPr sz="2600">
                <a:solidFill>
                  <a:srgbClr val="000000"/>
                </a:solidFill>
              </a:defRPr>
            </a:pPr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ducing computation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Reducing computation time</a:t>
            </a:r>
          </a:p>
        </p:txBody>
      </p:sp>
      <p:sp>
        <p:nvSpPr>
          <p:cNvPr id="5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2" name="Application to transport map computation"/>
          <p:cNvSpPr txBox="1"/>
          <p:nvPr/>
        </p:nvSpPr>
        <p:spPr>
          <a:xfrm>
            <a:off x="2387600" y="1549400"/>
            <a:ext cx="21199107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</a:lstStyle>
          <a:p>
            <a:pPr/>
            <a:r>
              <a:t>Application to transport map computation</a:t>
            </a:r>
          </a:p>
        </p:txBody>
      </p:sp>
      <p:grpSp>
        <p:nvGrpSpPr>
          <p:cNvPr id="545" name="Groupe"/>
          <p:cNvGrpSpPr/>
          <p:nvPr/>
        </p:nvGrpSpPr>
        <p:grpSpPr>
          <a:xfrm>
            <a:off x="2247547" y="3143272"/>
            <a:ext cx="19888905" cy="9763857"/>
            <a:chOff x="0" y="0"/>
            <a:chExt cx="19888904" cy="9763857"/>
          </a:xfrm>
        </p:grpSpPr>
        <p:pic>
          <p:nvPicPr>
            <p:cNvPr id="533" name="Groupe" descr="Group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395" t="765" r="4327" b="3135"/>
            <a:stretch>
              <a:fillRect/>
            </a:stretch>
          </p:blipFill>
          <p:spPr>
            <a:xfrm>
              <a:off x="6515839" y="0"/>
              <a:ext cx="7023885" cy="542826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539" name="Groupe"/>
            <p:cNvGrpSpPr/>
            <p:nvPr/>
          </p:nvGrpSpPr>
          <p:grpSpPr>
            <a:xfrm>
              <a:off x="0" y="1372849"/>
              <a:ext cx="8168175" cy="8391009"/>
              <a:chOff x="0" y="0"/>
              <a:chExt cx="8168174" cy="8391006"/>
            </a:xfrm>
          </p:grpSpPr>
          <p:pic>
            <p:nvPicPr>
              <p:cNvPr id="534" name="Capture d’écran 2020-02-05 à 20.44.30.png" descr="Capture d’écran 2020-02-05 à 20.44.30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4226751"/>
                <a:ext cx="6190311" cy="4164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5" name="Texte"/>
              <p:cNvSpPr txBox="1"/>
              <p:nvPr/>
            </p:nvSpPr>
            <p:spPr>
              <a:xfrm>
                <a:off x="1967308" y="3722433"/>
                <a:ext cx="2255840" cy="553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lnSpc>
                    <a:spcPts val="2800"/>
                  </a:lnSpc>
                  <a:defRPr sz="2400">
                    <a:solidFill>
                      <a:schemeClr val="accent3">
                        <a:hueOff val="914337"/>
                        <a:satOff val="31515"/>
                        <a:lumOff val="-30790"/>
                      </a:schemeClr>
                    </a:solidFill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xmlns:a="http://schemas.openxmlformats.org/drawingml/2006/main" sz="275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>
                  <a:solidFill>
                    <a:srgbClr val="017100"/>
                  </a:solidFill>
                </a:endParaRPr>
              </a:p>
            </p:txBody>
          </p:sp>
          <p:sp>
            <p:nvSpPr>
              <p:cNvPr id="536" name="Cercle"/>
              <p:cNvSpPr/>
              <p:nvPr/>
            </p:nvSpPr>
            <p:spPr>
              <a:xfrm>
                <a:off x="8028474" y="0"/>
                <a:ext cx="139701" cy="139700"/>
              </a:xfrm>
              <a:prstGeom prst="ellipse">
                <a:avLst/>
              </a:prstGeom>
              <a:solidFill>
                <a:schemeClr val="accent3">
                  <a:hueOff val="914337"/>
                  <a:satOff val="31515"/>
                  <a:lumOff val="-3079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lnSpc>
                    <a:spcPct val="100000"/>
                  </a:lnSpc>
                  <a:tabLst/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37" name="Ligne"/>
              <p:cNvSpPr/>
              <p:nvPr/>
            </p:nvSpPr>
            <p:spPr>
              <a:xfrm flipH="1">
                <a:off x="4040268" y="80084"/>
                <a:ext cx="4038593" cy="360279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lnSpc>
                    <a:spcPct val="100000"/>
                  </a:lnSpc>
                  <a:tabLst/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38" name="Order 2 TM approximation"/>
              <p:cNvSpPr txBox="1"/>
              <p:nvPr/>
            </p:nvSpPr>
            <p:spPr>
              <a:xfrm>
                <a:off x="3475183" y="1221671"/>
                <a:ext cx="2767436" cy="871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lnSpc>
                    <a:spcPts val="2800"/>
                  </a:lnSpc>
                  <a:defRPr sz="2400">
                    <a:solidFill>
                      <a:schemeClr val="accent3">
                        <a:hueOff val="914337"/>
                        <a:satOff val="31515"/>
                        <a:lumOff val="-30790"/>
                      </a:schemeClr>
                    </a:solidFill>
                  </a:defRPr>
                </a:lvl1pPr>
              </a:lstStyle>
              <a:p>
                <a:pPr/>
                <a:r>
                  <a:t>Order 2 TM approximation</a:t>
                </a:r>
              </a:p>
            </p:txBody>
          </p:sp>
        </p:grpSp>
        <p:grpSp>
          <p:nvGrpSpPr>
            <p:cNvPr id="544" name="Groupe"/>
            <p:cNvGrpSpPr/>
            <p:nvPr/>
          </p:nvGrpSpPr>
          <p:grpSpPr>
            <a:xfrm>
              <a:off x="10002983" y="4026364"/>
              <a:ext cx="9885922" cy="5658809"/>
              <a:chOff x="0" y="0"/>
              <a:chExt cx="9885920" cy="5658808"/>
            </a:xfrm>
          </p:grpSpPr>
          <p:pic>
            <p:nvPicPr>
              <p:cNvPr id="540" name="Capture d’écran 2020-02-05 à 20.44.47.png" descr="Capture d’écran 2020-02-05 à 20.44.47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665973" y="1494669"/>
                <a:ext cx="6219948" cy="4164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1" name="(KL-divergence)"/>
              <p:cNvSpPr txBox="1"/>
              <p:nvPr/>
            </p:nvSpPr>
            <p:spPr>
              <a:xfrm>
                <a:off x="4688178" y="977452"/>
                <a:ext cx="4175415" cy="553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lnSpc>
                    <a:spcPts val="2800"/>
                  </a:lnSpc>
                  <a:defRPr sz="2400">
                    <a:solidFill>
                      <a:srgbClr val="000000"/>
                    </a:solidFill>
                  </a:defRPr>
                </a:pPr>
                <a14:m>
                  <m:oMath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1,0</m:t>
                    </m:r>
                    <m:r>
                      <a:rPr xmlns:a="http://schemas.openxmlformats.org/drawingml/2006/main" sz="2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(KL-divergence)</a:t>
                </a:r>
              </a:p>
            </p:txBody>
          </p:sp>
          <p:sp>
            <p:nvSpPr>
              <p:cNvPr id="542" name="Ligne"/>
              <p:cNvSpPr/>
              <p:nvPr/>
            </p:nvSpPr>
            <p:spPr>
              <a:xfrm>
                <a:off x="363030" y="0"/>
                <a:ext cx="3178984" cy="33842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lnSpc>
                    <a:spcPct val="100000"/>
                  </a:lnSpc>
                  <a:tabLst/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43" name="Order 2 TM approximation"/>
              <p:cNvSpPr txBox="1"/>
              <p:nvPr/>
            </p:nvSpPr>
            <p:spPr>
              <a:xfrm>
                <a:off x="0" y="1920957"/>
                <a:ext cx="2767435" cy="871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lnSpc>
                    <a:spcPts val="2800"/>
                  </a:lnSpc>
                  <a:defRPr sz="24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Order 2 TM approximation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Reducing computation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Reducing computation time</a:t>
            </a:r>
          </a:p>
        </p:txBody>
      </p:sp>
      <p:sp>
        <p:nvSpPr>
          <p:cNvPr id="54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9" name="Remaining questions:…"/>
          <p:cNvSpPr txBox="1"/>
          <p:nvPr/>
        </p:nvSpPr>
        <p:spPr>
          <a:xfrm>
            <a:off x="2387600" y="1549400"/>
            <a:ext cx="18257843" cy="2919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Remaining questions:</a:t>
            </a:r>
          </a:p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t>Optimal choice of </a:t>
            </a:r>
            <a14:m>
              <m:oMath>
                <m:r>
                  <a:rPr xmlns:a="http://schemas.openxmlformats.org/drawingml/2006/main" sz="4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4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</a:p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t>Structure and cost of the functional to minimize</a:t>
            </a:r>
          </a:p>
          <a:p>
            <a:pPr lvl="1" marL="825500" indent="-508000" algn="l">
              <a:lnSpc>
                <a:spcPts val="4200"/>
              </a:lnSpc>
              <a:spcBef>
                <a:spcPts val="1100"/>
              </a:spcBef>
              <a:buClr>
                <a:srgbClr val="000000"/>
              </a:buClr>
              <a:buSzPct val="70285"/>
              <a:buFont typeface="Gill Sans"/>
              <a:buBlip>
                <a:blip r:embed="rId3"/>
              </a:buBlip>
              <a:tabLst>
                <a:tab pos="1066800" algn="l"/>
              </a:tabLst>
              <a:defRPr b="0" sz="3500">
                <a:solidFill>
                  <a:srgbClr val="486383"/>
                </a:solidFill>
              </a:defRPr>
            </a:pPr>
            <a:r>
              <a:t>Adapted parameterisation of the maps</a:t>
            </a:r>
          </a:p>
        </p:txBody>
      </p:sp>
      <p:pic>
        <p:nvPicPr>
          <p:cNvPr id="550" name="Capture d’écran 2020-01-20 à 17.02.15.png" descr="Capture d’écran 2020-01-20 à 17.02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0587" y="5080746"/>
            <a:ext cx="5680228" cy="4143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Capture d’écran 2020-01-20 à 17.07.14.png" descr="Capture d’écran 2020-01-20 à 17.07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8705" y="9280711"/>
            <a:ext cx="5643992" cy="4096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Capture d’écran 2020-01-20 à 17.15.40.png" descr="Capture d’écran 2020-01-20 à 17.15.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33885" y="5080746"/>
            <a:ext cx="5648909" cy="4143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Capture d’écran 2020-01-20 à 17.13.59.png" descr="Capture d’écran 2020-01-20 à 17.13.59.png"/>
          <p:cNvPicPr>
            <a:picLocks noChangeAspect="1"/>
          </p:cNvPicPr>
          <p:nvPr/>
        </p:nvPicPr>
        <p:blipFill>
          <a:blip r:embed="rId7">
            <a:extLst/>
          </a:blip>
          <a:srcRect l="0" t="0" r="1297" b="0"/>
          <a:stretch>
            <a:fillRect/>
          </a:stretch>
        </p:blipFill>
        <p:spPr>
          <a:xfrm>
            <a:off x="9949068" y="9256973"/>
            <a:ext cx="5567316" cy="414368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Only two possible minima ?"/>
          <p:cNvSpPr txBox="1"/>
          <p:nvPr/>
        </p:nvSpPr>
        <p:spPr>
          <a:xfrm>
            <a:off x="16334897" y="8558945"/>
            <a:ext cx="5567364" cy="725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Only two possible minima ?</a:t>
            </a:r>
          </a:p>
        </p:txBody>
      </p:sp>
      <p:sp>
        <p:nvSpPr>
          <p:cNvPr id="555" name="Mass covering"/>
          <p:cNvSpPr txBox="1"/>
          <p:nvPr/>
        </p:nvSpPr>
        <p:spPr>
          <a:xfrm>
            <a:off x="11328175" y="4443030"/>
            <a:ext cx="2809149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Mass covering</a:t>
            </a:r>
          </a:p>
        </p:txBody>
      </p:sp>
      <p:sp>
        <p:nvSpPr>
          <p:cNvPr id="556" name="Mode seeking"/>
          <p:cNvSpPr txBox="1"/>
          <p:nvPr/>
        </p:nvSpPr>
        <p:spPr>
          <a:xfrm>
            <a:off x="5376127" y="4443030"/>
            <a:ext cx="280914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Mode seeking</a:t>
            </a:r>
          </a:p>
        </p:txBody>
      </p:sp>
      <p:sp>
        <p:nvSpPr>
          <p:cNvPr id="557" name="Outliers focused"/>
          <p:cNvSpPr txBox="1"/>
          <p:nvPr/>
        </p:nvSpPr>
        <p:spPr>
          <a:xfrm rot="18319409">
            <a:off x="1710940" y="6972724"/>
            <a:ext cx="2809149" cy="1099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Outliers focused</a:t>
            </a:r>
          </a:p>
        </p:txBody>
      </p:sp>
      <p:sp>
        <p:nvSpPr>
          <p:cNvPr id="558" name="Robust to outliers"/>
          <p:cNvSpPr txBox="1"/>
          <p:nvPr/>
        </p:nvSpPr>
        <p:spPr>
          <a:xfrm rot="18319409">
            <a:off x="1710940" y="10779359"/>
            <a:ext cx="2809149" cy="1099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Robust to outliers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Numéro de diapositive"/>
          <p:cNvSpPr txBox="1"/>
          <p:nvPr>
            <p:ph type="sldNum" sz="quarter" idx="2"/>
          </p:nvPr>
        </p:nvSpPr>
        <p:spPr>
          <a:xfrm>
            <a:off x="23778525" y="13080009"/>
            <a:ext cx="345815" cy="59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Methods: Transport map with Gauss quadrature, Transport map with MC quadrature, KDE."/>
          <p:cNvSpPr txBox="1"/>
          <p:nvPr/>
        </p:nvSpPr>
        <p:spPr>
          <a:xfrm>
            <a:off x="2310070" y="2514672"/>
            <a:ext cx="19891644" cy="725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Methods: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 Transport map with Gauss quadrature, Transport map with MC quadrature, KDE.</a:t>
            </a:r>
          </a:p>
        </p:txBody>
      </p:sp>
      <p:pic>
        <p:nvPicPr>
          <p:cNvPr id="179" name="D_text_KL_(_pi^t.pdf" descr="D_text_KL_(_pi^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3891" y="4934036"/>
            <a:ext cx="85852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KL based error estimation:"/>
          <p:cNvSpPr txBox="1"/>
          <p:nvPr/>
        </p:nvSpPr>
        <p:spPr>
          <a:xfrm>
            <a:off x="2310070" y="3628182"/>
            <a:ext cx="19891644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2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</a:lstStyle>
          <a:p>
            <a:pPr/>
            <a:r>
              <a:t>KL based error estimation:</a:t>
            </a:r>
          </a:p>
        </p:txBody>
      </p:sp>
      <p:sp>
        <p:nvSpPr>
          <p:cNvPr id="181" name="reference density"/>
          <p:cNvSpPr txBox="1"/>
          <p:nvPr/>
        </p:nvSpPr>
        <p:spPr>
          <a:xfrm>
            <a:off x="6627178" y="6187106"/>
            <a:ext cx="3136520" cy="62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reference density</a:t>
            </a:r>
          </a:p>
        </p:txBody>
      </p:sp>
      <p:sp>
        <p:nvSpPr>
          <p:cNvPr id="182" name="approximated density"/>
          <p:cNvSpPr txBox="1"/>
          <p:nvPr/>
        </p:nvSpPr>
        <p:spPr>
          <a:xfrm>
            <a:off x="9217682" y="6187106"/>
            <a:ext cx="7217619" cy="62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approximated density</a:t>
            </a:r>
          </a:p>
        </p:txBody>
      </p:sp>
      <p:sp>
        <p:nvSpPr>
          <p:cNvPr id="183" name="Ligne"/>
          <p:cNvSpPr/>
          <p:nvPr/>
        </p:nvSpPr>
        <p:spPr>
          <a:xfrm>
            <a:off x="10787550" y="5575765"/>
            <a:ext cx="691952" cy="6919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lnSpc>
                <a:spcPct val="100000"/>
              </a:lnSpc>
              <a:tabLst/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Ligne"/>
          <p:cNvSpPr/>
          <p:nvPr/>
        </p:nvSpPr>
        <p:spPr>
          <a:xfrm flipH="1">
            <a:off x="8668958" y="5631564"/>
            <a:ext cx="845606" cy="581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lnSpc>
                <a:spcPct val="100000"/>
              </a:lnSpc>
              <a:tabLst/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5" name="text_Err_%=100_..pdf" descr="text_Err_%=100_.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8527" y="7608796"/>
            <a:ext cx="83185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mathbb_E_pi^text.pdf" descr="mathbb_E_pi^tex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63078" y="9414673"/>
            <a:ext cx="51689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eft_x^text_ref_.pdf" descr="left_x^text_ref_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90704" y="9681347"/>
            <a:ext cx="68580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left_p_i_right_i.pdf" descr="left_p_i_right_i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42706" y="10730029"/>
            <a:ext cx="30734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^text_ref_appr.pdf" descr="pi^text_ref_appr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95503" y="12204057"/>
            <a:ext cx="54483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(Control samples)"/>
          <p:cNvSpPr txBox="1"/>
          <p:nvPr/>
        </p:nvSpPr>
        <p:spPr>
          <a:xfrm>
            <a:off x="19686046" y="9773764"/>
            <a:ext cx="3204795" cy="62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(Control samples)</a:t>
            </a:r>
          </a:p>
        </p:txBody>
      </p:sp>
      <p:sp>
        <p:nvSpPr>
          <p:cNvPr id="191" name="(Training samples)"/>
          <p:cNvSpPr txBox="1"/>
          <p:nvPr/>
        </p:nvSpPr>
        <p:spPr>
          <a:xfrm>
            <a:off x="15590032" y="12309148"/>
            <a:ext cx="3305176" cy="62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(Training samples)</a:t>
            </a:r>
          </a:p>
        </p:txBody>
      </p:sp>
      <p:sp>
        <p:nvSpPr>
          <p:cNvPr id="192" name="Groupe"/>
          <p:cNvSpPr txBox="1"/>
          <p:nvPr/>
        </p:nvSpPr>
        <p:spPr>
          <a:xfrm>
            <a:off x="4225847" y="7916119"/>
            <a:ext cx="7413940" cy="725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9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Error in %:</a:t>
            </a:r>
          </a:p>
        </p:txBody>
      </p:sp>
      <p:sp>
        <p:nvSpPr>
          <p:cNvPr id="193" name="with"/>
          <p:cNvSpPr txBox="1"/>
          <p:nvPr/>
        </p:nvSpPr>
        <p:spPr>
          <a:xfrm>
            <a:off x="10924766" y="9761039"/>
            <a:ext cx="1036651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with </a:t>
            </a:r>
          </a:p>
        </p:txBody>
      </p:sp>
      <p:sp>
        <p:nvSpPr>
          <p:cNvPr id="194" name="and"/>
          <p:cNvSpPr txBox="1"/>
          <p:nvPr/>
        </p:nvSpPr>
        <p:spPr>
          <a:xfrm>
            <a:off x="11020743" y="10752570"/>
            <a:ext cx="810693" cy="62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476383"/>
                </a:solidFill>
              </a:defRPr>
            </a:lvl1pPr>
          </a:lstStyle>
          <a:p>
            <a:pPr/>
            <a:r>
              <a:t>and</a:t>
            </a:r>
          </a:p>
        </p:txBody>
      </p:sp>
      <p:sp>
        <p:nvSpPr>
          <p:cNvPr id="195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Capture d’écran 2020-03-16 à 18.03.27.png" descr="Capture d’écran 2020-03-16 à 18.03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0380" y="6521876"/>
            <a:ext cx="7083239" cy="5775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Capture d’écran 2020-03-16 à 18.03.57.png" descr="Capture d’écran 2020-03-16 à 18.03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6452" y="6453498"/>
            <a:ext cx="7008401" cy="591274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Numéro de diapositive"/>
          <p:cNvSpPr txBox="1"/>
          <p:nvPr>
            <p:ph type="sldNum" sz="quarter" idx="2"/>
          </p:nvPr>
        </p:nvSpPr>
        <p:spPr>
          <a:xfrm>
            <a:off x="23778525" y="13080009"/>
            <a:ext cx="345815" cy="59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Uncertain input: friction coefficient"/>
          <p:cNvSpPr txBox="1"/>
          <p:nvPr>
            <p:ph type="body" sz="quarter" idx="1"/>
          </p:nvPr>
        </p:nvSpPr>
        <p:spPr>
          <a:xfrm>
            <a:off x="2310070" y="2077335"/>
            <a:ext cx="15269766" cy="725886"/>
          </a:xfrm>
          <a:prstGeom prst="rect">
            <a:avLst/>
          </a:prstGeom>
        </p:spPr>
        <p:txBody>
          <a:bodyPr anchor="t"/>
          <a:lstStyle/>
          <a:p>
            <a:pPr marL="685800" indent="-508000">
              <a:lnSpc>
                <a:spcPts val="4400"/>
              </a:lnSpc>
              <a:buSzPct val="59999"/>
              <a:buBlip>
                <a:blip r:embed="rId4"/>
              </a:buBlip>
              <a:defRPr sz="3700"/>
            </a:pPr>
            <a:r>
              <a:t>Uncertain input: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friction coefficient</a:t>
            </a:r>
          </a:p>
        </p:txBody>
      </p:sp>
      <p:sp>
        <p:nvSpPr>
          <p:cNvPr id="201" name="Pdf to approximate: Tension at the surface for the given true well"/>
          <p:cNvSpPr txBox="1"/>
          <p:nvPr/>
        </p:nvSpPr>
        <p:spPr>
          <a:xfrm>
            <a:off x="2203991" y="4559476"/>
            <a:ext cx="1997601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4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Pdf to approximate: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Tension at the surface for the given true well </a:t>
            </a:r>
          </a:p>
        </p:txBody>
      </p:sp>
      <p:pic>
        <p:nvPicPr>
          <p:cNvPr id="202" name="Capture d’écran 2020-03-17 à 18.02.32.png" descr="Capture d’écran 2020-03-17 à 18.02.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03626" y="6719185"/>
            <a:ext cx="6403922" cy="538137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Groupe"/>
          <p:cNvSpPr txBox="1"/>
          <p:nvPr/>
        </p:nvSpPr>
        <p:spPr>
          <a:xfrm>
            <a:off x="2147250" y="576963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Kernel Density Estimation</a:t>
            </a:r>
          </a:p>
        </p:txBody>
      </p:sp>
      <p:sp>
        <p:nvSpPr>
          <p:cNvPr id="204" name="Groupe"/>
          <p:cNvSpPr txBox="1"/>
          <p:nvPr/>
        </p:nvSpPr>
        <p:spPr>
          <a:xfrm>
            <a:off x="9769763" y="576963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Transport Map MC: </a:t>
            </a:r>
          </a:p>
        </p:txBody>
      </p:sp>
      <p:sp>
        <p:nvSpPr>
          <p:cNvPr id="205" name="Groupe"/>
          <p:cNvSpPr txBox="1"/>
          <p:nvPr/>
        </p:nvSpPr>
        <p:spPr>
          <a:xfrm>
            <a:off x="17392274" y="576963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Transport Map GQ: </a:t>
            </a:r>
          </a:p>
        </p:txBody>
      </p:sp>
      <p:sp>
        <p:nvSpPr>
          <p:cNvPr id="206" name="Groupe"/>
          <p:cNvSpPr txBox="1"/>
          <p:nvPr/>
        </p:nvSpPr>
        <p:spPr>
          <a:xfrm>
            <a:off x="3284833" y="2949949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6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Gaussian pdf with </a:t>
            </a:r>
            <a14:m>
              <m:oMath>
                <m:r>
                  <a:rPr xmlns:a="http://schemas.openxmlformats.org/drawingml/2006/main" sz="34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34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0.25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0.08</m:t>
                </m:r>
              </m:oMath>
            </a14:m>
            <a:r>
              <a:t> truncated at 0</a:t>
            </a:r>
          </a:p>
        </p:txBody>
      </p:sp>
      <p:sp>
        <p:nvSpPr>
          <p:cNvPr id="207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Capture d’écran 2020-03-16 à 18.03.57.png" descr="Capture d’écran 2020-03-16 à 18.03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36452" y="6453498"/>
            <a:ext cx="7008401" cy="591274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Numéro de diapositive"/>
          <p:cNvSpPr txBox="1"/>
          <p:nvPr>
            <p:ph type="sldNum" sz="quarter" idx="2"/>
          </p:nvPr>
        </p:nvSpPr>
        <p:spPr>
          <a:xfrm>
            <a:off x="23778525" y="13080009"/>
            <a:ext cx="345815" cy="59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Uncertain input: friction coefficient"/>
          <p:cNvSpPr txBox="1"/>
          <p:nvPr>
            <p:ph type="body" sz="quarter" idx="1"/>
          </p:nvPr>
        </p:nvSpPr>
        <p:spPr>
          <a:xfrm>
            <a:off x="2310070" y="2077335"/>
            <a:ext cx="15269766" cy="725886"/>
          </a:xfrm>
          <a:prstGeom prst="rect">
            <a:avLst/>
          </a:prstGeom>
        </p:spPr>
        <p:txBody>
          <a:bodyPr anchor="t"/>
          <a:lstStyle/>
          <a:p>
            <a:pPr marL="685800" indent="-508000">
              <a:lnSpc>
                <a:spcPts val="4400"/>
              </a:lnSpc>
              <a:buSzPct val="59999"/>
              <a:buBlip>
                <a:blip r:embed="rId3"/>
              </a:buBlip>
              <a:defRPr sz="3700"/>
            </a:pPr>
            <a:r>
              <a:t>Uncertain input: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friction coefficient</a:t>
            </a:r>
          </a:p>
        </p:txBody>
      </p:sp>
      <p:sp>
        <p:nvSpPr>
          <p:cNvPr id="212" name="Pdf to approximate: Tension at the surface for the given true well"/>
          <p:cNvSpPr txBox="1"/>
          <p:nvPr/>
        </p:nvSpPr>
        <p:spPr>
          <a:xfrm>
            <a:off x="2203991" y="4559476"/>
            <a:ext cx="1997601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3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pPr>
            <a:r>
              <a:t>Pdf to approximate: </a:t>
            </a:r>
            <a:r>
              <a:rPr>
                <a:latin typeface="Optima"/>
                <a:ea typeface="Optima"/>
                <a:cs typeface="Optima"/>
                <a:sym typeface="Optima"/>
              </a:rPr>
              <a:t>Tension at the surface for the given true well </a:t>
            </a:r>
          </a:p>
        </p:txBody>
      </p:sp>
      <p:sp>
        <p:nvSpPr>
          <p:cNvPr id="213" name="Groupe"/>
          <p:cNvSpPr txBox="1"/>
          <p:nvPr/>
        </p:nvSpPr>
        <p:spPr>
          <a:xfrm>
            <a:off x="2147250" y="576963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Kernel Density Estimation</a:t>
            </a:r>
          </a:p>
        </p:txBody>
      </p:sp>
      <p:sp>
        <p:nvSpPr>
          <p:cNvPr id="214" name="Groupe"/>
          <p:cNvSpPr txBox="1"/>
          <p:nvPr/>
        </p:nvSpPr>
        <p:spPr>
          <a:xfrm>
            <a:off x="9769763" y="576963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Transport Map MC: </a:t>
            </a:r>
          </a:p>
        </p:txBody>
      </p:sp>
      <p:sp>
        <p:nvSpPr>
          <p:cNvPr id="215" name="Groupe"/>
          <p:cNvSpPr txBox="1"/>
          <p:nvPr/>
        </p:nvSpPr>
        <p:spPr>
          <a:xfrm>
            <a:off x="17392274" y="576963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Transport Map GQ: </a:t>
            </a:r>
          </a:p>
        </p:txBody>
      </p:sp>
      <p:sp>
        <p:nvSpPr>
          <p:cNvPr id="216" name="Groupe"/>
          <p:cNvSpPr txBox="1"/>
          <p:nvPr/>
        </p:nvSpPr>
        <p:spPr>
          <a:xfrm>
            <a:off x="3284833" y="2949949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4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Gaussian pdf with </a:t>
            </a:r>
            <a14:m>
              <m:oMath>
                <m:r>
                  <a:rPr xmlns:a="http://schemas.openxmlformats.org/drawingml/2006/main" sz="34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34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0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0.25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476283"/>
                    </a:solidFill>
                    <a:latin typeface="Cambria Math" panose="02040503050406030204" pitchFamily="18" charset="0"/>
                  </a:rPr>
                  <m:t>0.08</m:t>
                </m:r>
              </m:oMath>
            </a14:m>
            <a:r>
              <a:t> truncated at 0</a:t>
            </a:r>
          </a:p>
        </p:txBody>
      </p:sp>
      <p:sp>
        <p:nvSpPr>
          <p:cNvPr id="217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  <p:pic>
        <p:nvPicPr>
          <p:cNvPr id="218" name="Capture d’écran 2020-03-25 à 15.11.08.png" descr="Capture d’écran 2020-03-25 à 15.11.0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45092" y="6453498"/>
            <a:ext cx="7221385" cy="5912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Capture d’écran 2020-03-27 à 17.00.59.png" descr="Capture d’écran 2020-03-27 à 17.00.5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90374" y="6382176"/>
            <a:ext cx="6927692" cy="5912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Capture d’écran 2020-03-17 à 02.38.14.png" descr="Capture d’écran 2020-03-17 à 02.38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5594" y="3903064"/>
            <a:ext cx="8832513" cy="7620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Numéro de diapositive"/>
          <p:cNvSpPr txBox="1"/>
          <p:nvPr>
            <p:ph type="sldNum" sz="quarter" idx="2"/>
          </p:nvPr>
        </p:nvSpPr>
        <p:spPr>
          <a:xfrm>
            <a:off x="23778525" y="13080009"/>
            <a:ext cx="345815" cy="59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Groupe"/>
          <p:cNvSpPr txBox="1"/>
          <p:nvPr/>
        </p:nvSpPr>
        <p:spPr>
          <a:xfrm>
            <a:off x="4874795" y="329340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KDE vs TM</a:t>
            </a:r>
          </a:p>
        </p:txBody>
      </p:sp>
      <p:grpSp>
        <p:nvGrpSpPr>
          <p:cNvPr id="226" name="Groupe"/>
          <p:cNvGrpSpPr/>
          <p:nvPr/>
        </p:nvGrpSpPr>
        <p:grpSpPr>
          <a:xfrm>
            <a:off x="14363051" y="4082561"/>
            <a:ext cx="8489960" cy="7261927"/>
            <a:chOff x="0" y="0"/>
            <a:chExt cx="8489958" cy="7261925"/>
          </a:xfrm>
        </p:grpSpPr>
        <p:pic>
          <p:nvPicPr>
            <p:cNvPr id="224" name="Capture d’écran 2020-03-17 à 04.25.44.png" descr="Capture d’écran 2020-03-17 à 04.25.4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489959" cy="7261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Ligne"/>
            <p:cNvSpPr/>
            <p:nvPr/>
          </p:nvSpPr>
          <p:spPr>
            <a:xfrm flipV="1">
              <a:off x="4940608" y="371431"/>
              <a:ext cx="1" cy="6238498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27" name="Groupe"/>
          <p:cNvSpPr txBox="1"/>
          <p:nvPr/>
        </p:nvSpPr>
        <p:spPr>
          <a:xfrm>
            <a:off x="15476534" y="329340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Approximation at 0.1 %</a:t>
            </a:r>
          </a:p>
        </p:txBody>
      </p:sp>
      <p:sp>
        <p:nvSpPr>
          <p:cNvPr id="228" name="Groupe"/>
          <p:cNvSpPr txBox="1"/>
          <p:nvPr/>
        </p:nvSpPr>
        <p:spPr>
          <a:xfrm>
            <a:off x="14713666" y="4965649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0.0015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29" name="Groupe"/>
          <p:cNvSpPr txBox="1"/>
          <p:nvPr/>
        </p:nvSpPr>
        <p:spPr>
          <a:xfrm>
            <a:off x="14713666" y="6001553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1.25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30" name="Groupe"/>
          <p:cNvSpPr txBox="1"/>
          <p:nvPr/>
        </p:nvSpPr>
        <p:spPr>
          <a:xfrm>
            <a:off x="7847603" y="12299827"/>
            <a:ext cx="8688794" cy="85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Standard deviation of the output:  39.7 lbf</a:t>
            </a:r>
          </a:p>
        </p:txBody>
      </p:sp>
      <p:sp>
        <p:nvSpPr>
          <p:cNvPr id="231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  <p:sp>
        <p:nvSpPr>
          <p:cNvPr id="232" name="Comparison"/>
          <p:cNvSpPr txBox="1"/>
          <p:nvPr/>
        </p:nvSpPr>
        <p:spPr>
          <a:xfrm>
            <a:off x="2203991" y="2119971"/>
            <a:ext cx="1997601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5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</a:lstStyle>
          <a:p>
            <a:pPr/>
            <a:r>
              <a:t>Comparison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Numéro de diapositive"/>
          <p:cNvSpPr txBox="1"/>
          <p:nvPr>
            <p:ph type="sldNum" sz="quarter" idx="2"/>
          </p:nvPr>
        </p:nvSpPr>
        <p:spPr>
          <a:xfrm>
            <a:off x="23778525" y="13080009"/>
            <a:ext cx="345815" cy="59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Groupe"/>
          <p:cNvSpPr txBox="1"/>
          <p:nvPr/>
        </p:nvSpPr>
        <p:spPr>
          <a:xfrm>
            <a:off x="4874795" y="329340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2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KDE vs TM</a:t>
            </a:r>
          </a:p>
        </p:txBody>
      </p:sp>
      <p:grpSp>
        <p:nvGrpSpPr>
          <p:cNvPr id="238" name="Groupe"/>
          <p:cNvGrpSpPr/>
          <p:nvPr/>
        </p:nvGrpSpPr>
        <p:grpSpPr>
          <a:xfrm>
            <a:off x="14363051" y="4082561"/>
            <a:ext cx="8489960" cy="7261927"/>
            <a:chOff x="0" y="0"/>
            <a:chExt cx="8489958" cy="7261925"/>
          </a:xfrm>
        </p:grpSpPr>
        <p:pic>
          <p:nvPicPr>
            <p:cNvPr id="236" name="Capture d’écran 2020-03-17 à 04.25.44.png" descr="Capture d’écran 2020-03-17 à 04.25.4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489959" cy="7261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Ligne"/>
            <p:cNvSpPr/>
            <p:nvPr/>
          </p:nvSpPr>
          <p:spPr>
            <a:xfrm flipV="1">
              <a:off x="4940608" y="371431"/>
              <a:ext cx="1" cy="6238498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39" name="Groupe"/>
          <p:cNvSpPr txBox="1"/>
          <p:nvPr/>
        </p:nvSpPr>
        <p:spPr>
          <a:xfrm>
            <a:off x="15476534" y="329340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2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Approximation at 0.1 %</a:t>
            </a:r>
          </a:p>
        </p:txBody>
      </p:sp>
      <p:sp>
        <p:nvSpPr>
          <p:cNvPr id="240" name="Groupe"/>
          <p:cNvSpPr txBox="1"/>
          <p:nvPr/>
        </p:nvSpPr>
        <p:spPr>
          <a:xfrm>
            <a:off x="14713666" y="4965649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2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0.0015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41" name="Groupe"/>
          <p:cNvSpPr txBox="1"/>
          <p:nvPr/>
        </p:nvSpPr>
        <p:spPr>
          <a:xfrm>
            <a:off x="14713666" y="6001553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2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1.25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42" name="Groupe"/>
          <p:cNvSpPr txBox="1"/>
          <p:nvPr/>
        </p:nvSpPr>
        <p:spPr>
          <a:xfrm>
            <a:off x="7847603" y="12299827"/>
            <a:ext cx="8688794" cy="85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2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Standard deviation of the output:  39.7 lbf</a:t>
            </a:r>
          </a:p>
        </p:txBody>
      </p:sp>
      <p:sp>
        <p:nvSpPr>
          <p:cNvPr id="243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  <p:sp>
        <p:nvSpPr>
          <p:cNvPr id="244" name="Comparison"/>
          <p:cNvSpPr txBox="1"/>
          <p:nvPr/>
        </p:nvSpPr>
        <p:spPr>
          <a:xfrm>
            <a:off x="2203991" y="2119971"/>
            <a:ext cx="1997601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4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</a:lstStyle>
          <a:p>
            <a:pPr/>
            <a:r>
              <a:t>Comparison</a:t>
            </a:r>
          </a:p>
        </p:txBody>
      </p:sp>
      <p:pic>
        <p:nvPicPr>
          <p:cNvPr id="245" name="Capture d’écran 2020-03-27 à 16.55.21.png" descr="Capture d’écran 2020-03-27 à 16.55.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32411" y="3941878"/>
            <a:ext cx="8742171" cy="7411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Numéro de diapositive"/>
          <p:cNvSpPr txBox="1"/>
          <p:nvPr>
            <p:ph type="sldNum" sz="quarter" idx="2"/>
          </p:nvPr>
        </p:nvSpPr>
        <p:spPr>
          <a:xfrm>
            <a:off x="23778525" y="13080009"/>
            <a:ext cx="345815" cy="59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" name="Groupe"/>
          <p:cNvGrpSpPr/>
          <p:nvPr/>
        </p:nvGrpSpPr>
        <p:grpSpPr>
          <a:xfrm>
            <a:off x="14363051" y="4082561"/>
            <a:ext cx="8489960" cy="7261927"/>
            <a:chOff x="0" y="0"/>
            <a:chExt cx="8489958" cy="7261925"/>
          </a:xfrm>
        </p:grpSpPr>
        <p:pic>
          <p:nvPicPr>
            <p:cNvPr id="248" name="Capture d’écran 2020-03-17 à 04.25.44.png" descr="Capture d’écran 2020-03-17 à 04.25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89959" cy="7261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Ligne"/>
            <p:cNvSpPr/>
            <p:nvPr/>
          </p:nvSpPr>
          <p:spPr>
            <a:xfrm flipV="1">
              <a:off x="4940608" y="371431"/>
              <a:ext cx="1" cy="6238498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lnSpc>
                  <a:spcPct val="100000"/>
                </a:lnSpc>
                <a:tabLst/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1" name="Groupe"/>
          <p:cNvSpPr txBox="1"/>
          <p:nvPr/>
        </p:nvSpPr>
        <p:spPr>
          <a:xfrm>
            <a:off x="15476534" y="329340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Approximation at 0.1 %</a:t>
            </a:r>
          </a:p>
        </p:txBody>
      </p:sp>
      <p:sp>
        <p:nvSpPr>
          <p:cNvPr id="252" name="Groupe"/>
          <p:cNvSpPr txBox="1"/>
          <p:nvPr/>
        </p:nvSpPr>
        <p:spPr>
          <a:xfrm>
            <a:off x="14713666" y="4965649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0.0015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53" name="Groupe"/>
          <p:cNvSpPr txBox="1"/>
          <p:nvPr/>
        </p:nvSpPr>
        <p:spPr>
          <a:xfrm>
            <a:off x="14713666" y="6001553"/>
            <a:ext cx="11657284" cy="114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Err</m:t>
                      </m:r>
                    </m:e>
                    <m:sub>
                      <m:r>
                        <a:rPr xmlns:a="http://schemas.openxmlformats.org/drawingml/2006/main" sz="3350" i="1">
                          <a:solidFill>
                            <a:srgbClr val="476283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sub>
                  </m:sSub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1.25</m:t>
                  </m:r>
                  <m:r>
                    <a:rPr xmlns:a="http://schemas.openxmlformats.org/drawingml/2006/main" sz="3350" i="1">
                      <a:solidFill>
                        <a:srgbClr val="476283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254" name="Groupe"/>
          <p:cNvSpPr txBox="1"/>
          <p:nvPr/>
        </p:nvSpPr>
        <p:spPr>
          <a:xfrm>
            <a:off x="7847603" y="12299827"/>
            <a:ext cx="8688794" cy="85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Standard deviation of the output:  39.7 lbf</a:t>
            </a:r>
          </a:p>
        </p:txBody>
      </p:sp>
      <p:sp>
        <p:nvSpPr>
          <p:cNvPr id="255" name="Accuracy"/>
          <p:cNvSpPr txBox="1"/>
          <p:nvPr>
            <p:ph type="title"/>
          </p:nvPr>
        </p:nvSpPr>
        <p:spPr>
          <a:xfrm>
            <a:off x="8755752" y="-74750"/>
            <a:ext cx="15269767" cy="1952900"/>
          </a:xfrm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  <p:sp>
        <p:nvSpPr>
          <p:cNvPr id="256" name="Comparison"/>
          <p:cNvSpPr txBox="1"/>
          <p:nvPr/>
        </p:nvSpPr>
        <p:spPr>
          <a:xfrm>
            <a:off x="2203991" y="2119971"/>
            <a:ext cx="19976018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685800" indent="-508000" algn="l">
              <a:lnSpc>
                <a:spcPts val="4400"/>
              </a:lnSpc>
              <a:spcBef>
                <a:spcPts val="1100"/>
              </a:spcBef>
              <a:buClr>
                <a:srgbClr val="000000"/>
              </a:buClr>
              <a:buSzPct val="59999"/>
              <a:buFont typeface="Gill Sans"/>
              <a:buBlip>
                <a:blip r:embed="rId4"/>
              </a:buBlip>
              <a:tabLst>
                <a:tab pos="1066800" algn="l"/>
              </a:tabLst>
              <a:defRPr b="0" sz="3700">
                <a:solidFill>
                  <a:srgbClr val="486383"/>
                </a:solidFill>
                <a:latin typeface="+mj-lt"/>
                <a:ea typeface="+mj-ea"/>
                <a:cs typeface="+mj-cs"/>
                <a:sym typeface="Optima ExtraBlack"/>
              </a:defRPr>
            </a:lvl1pPr>
          </a:lstStyle>
          <a:p>
            <a:pPr/>
            <a:r>
              <a:t>Comparison</a:t>
            </a:r>
          </a:p>
        </p:txBody>
      </p:sp>
      <p:pic>
        <p:nvPicPr>
          <p:cNvPr id="257" name="Capture d’écran 2020-03-27 à 17.08.37.png" descr="Capture d’écran 2020-03-27 à 17.08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87691" y="3700324"/>
            <a:ext cx="9220201" cy="802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Groupe"/>
          <p:cNvSpPr txBox="1"/>
          <p:nvPr/>
        </p:nvSpPr>
        <p:spPr>
          <a:xfrm>
            <a:off x="4874795" y="3293402"/>
            <a:ext cx="7413940" cy="72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117600" indent="-508000" algn="l" defTabSz="457200">
              <a:lnSpc>
                <a:spcPts val="3600"/>
              </a:lnSpc>
              <a:spcBef>
                <a:spcPts val="800"/>
              </a:spcBef>
              <a:buClr>
                <a:srgbClr val="000000"/>
              </a:buClr>
              <a:buSzPct val="71285"/>
              <a:buFont typeface="Gill Sans"/>
              <a:buBlip>
                <a:blip r:embed="rId3"/>
              </a:buBlip>
              <a:tabLst>
                <a:tab pos="762000" algn="l"/>
              </a:tabLst>
              <a:defRPr sz="3000">
                <a:solidFill>
                  <a:srgbClr val="486383"/>
                </a:solidFill>
              </a:defRPr>
            </a:pPr>
            <a:r>
              <a:t>KDE vs TM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99A1AC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tima ExtraBlack"/>
        <a:ea typeface="Optima ExtraBlack"/>
        <a:cs typeface="Optima ExtraBlack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95300" algn="l"/>
            <a:tab pos="990600" algn="l"/>
            <a:tab pos="1498600" algn="l"/>
            <a:tab pos="1993900" algn="l"/>
            <a:tab pos="2489200" algn="l"/>
            <a:tab pos="2997200" algn="l"/>
            <a:tab pos="3492500" algn="l"/>
            <a:tab pos="4000500" algn="l"/>
            <a:tab pos="4495800" algn="l"/>
            <a:tab pos="4991100" algn="l"/>
            <a:tab pos="5499100" algn="l"/>
            <a:tab pos="5994400" algn="l"/>
          </a:tabLst>
          <a:defRPr b="1" baseline="0" cap="none" i="0" spc="0" strike="noStrike" sz="3200" u="none" kumimoji="0" normalizeH="0">
            <a:ln>
              <a:noFill/>
            </a:ln>
            <a:solidFill>
              <a:srgbClr val="99A1AC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tima ExtraBlack"/>
        <a:ea typeface="Optima ExtraBlack"/>
        <a:cs typeface="Optima ExtraBlack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ts val="3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95300" algn="l"/>
            <a:tab pos="990600" algn="l"/>
            <a:tab pos="1498600" algn="l"/>
            <a:tab pos="1993900" algn="l"/>
            <a:tab pos="2489200" algn="l"/>
            <a:tab pos="2997200" algn="l"/>
            <a:tab pos="3492500" algn="l"/>
            <a:tab pos="4000500" algn="l"/>
            <a:tab pos="4495800" algn="l"/>
            <a:tab pos="4991100" algn="l"/>
            <a:tab pos="5499100" algn="l"/>
            <a:tab pos="5994400" algn="l"/>
          </a:tabLst>
          <a:defRPr b="1" baseline="0" cap="none" i="0" spc="0" strike="noStrike" sz="3200" u="none" kumimoji="0" normalizeH="0">
            <a:ln>
              <a:noFill/>
            </a:ln>
            <a:solidFill>
              <a:srgbClr val="99A1AC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